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7" r:id="rId5"/>
    <p:sldId id="258" r:id="rId6"/>
    <p:sldId id="264" r:id="rId7"/>
    <p:sldId id="265" r:id="rId8"/>
    <p:sldId id="259" r:id="rId9"/>
    <p:sldId id="260" r:id="rId10"/>
    <p:sldId id="261" r:id="rId11"/>
    <p:sldId id="262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eachersdomain.org/assets/wgbh/phy03/phy03_doc_ptabledoc/phy03_doc_ptabledoc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3429000" cy="17526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3600" dirty="0" smtClean="0"/>
              <a:t>The Periodic Table of Elements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28600"/>
            <a:ext cx="3124200" cy="6096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Chemistry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mendeleevperiodic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057400"/>
            <a:ext cx="3562350" cy="4387131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672920">
            <a:off x="2972296" y="5074549"/>
            <a:ext cx="3505200" cy="1524000"/>
          </a:xfrm>
          <a:prstGeom prst="lef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Mendeleev’s Original Periodic Table of Elements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0" y="1143000"/>
            <a:ext cx="2971800" cy="1447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 this section, we will discuss the following: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5334000" y="2590800"/>
            <a:ext cx="2971800" cy="762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Organizing the Elements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5334000" y="3352800"/>
            <a:ext cx="2971800" cy="762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Metals, Nonmetals, and Metalloids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5334000" y="4114800"/>
            <a:ext cx="2971800" cy="762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Atomic Groups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334000" y="4876800"/>
            <a:ext cx="2971800" cy="762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Atomic Periods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14500"/>
            <a:ext cx="7347857" cy="51435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Left Arrow 2"/>
          <p:cNvSpPr/>
          <p:nvPr/>
        </p:nvSpPr>
        <p:spPr>
          <a:xfrm rot="18631091">
            <a:off x="5483507" y="910940"/>
            <a:ext cx="2829199" cy="1297624"/>
          </a:xfrm>
          <a:prstGeom prst="lef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Columns are called “families” or “groups.”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Atomic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Columns are called “groups” or “families” because the elements in a given column share similar properties.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Atomic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The Periodic Table of Elements divides elements up into rows, called periods.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3886200" cy="8382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Atomic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771900" cy="5287963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elements in each period (or row) have the same number of electron shells.  The transition metals are an exception.</a:t>
            </a:r>
          </a:p>
          <a:p>
            <a:r>
              <a:rPr lang="en-US" dirty="0" smtClean="0"/>
              <a:t>The elements in the first period (first row) have one electron shell, the elements in the second period have two electron shells, etc.</a:t>
            </a:r>
            <a:endParaRPr lang="en-US" dirty="0"/>
          </a:p>
        </p:txBody>
      </p:sp>
      <p:pic>
        <p:nvPicPr>
          <p:cNvPr id="4" name="Picture 3" descr="atomic perio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28016"/>
            <a:ext cx="2840736" cy="66019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ydro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4038600" cy="476291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524000" y="1524000"/>
            <a:ext cx="2895600" cy="914400"/>
          </a:xfrm>
          <a:prstGeom prst="ellipse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20997053">
            <a:off x="4355167" y="1024733"/>
            <a:ext cx="3124200" cy="1282946"/>
          </a:xfrm>
          <a:prstGeom prst="lef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Element Name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ydro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4038600" cy="476291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905000" y="2438400"/>
            <a:ext cx="2133600" cy="914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20192736">
            <a:off x="3783853" y="1559346"/>
            <a:ext cx="3124200" cy="1282946"/>
          </a:xfrm>
          <a:prstGeom prst="leftArrow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Atomic Number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86400" y="2362200"/>
            <a:ext cx="3048000" cy="4191000"/>
          </a:xfrm>
          <a:prstGeom prst="ellipse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atomic number of an element is the number of protons in the nucleus of an atom of that element.  The atomic number for a given element DOES NOT change.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ydro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4038600" cy="476291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981200" y="3276600"/>
            <a:ext cx="21336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20192736">
            <a:off x="3863483" y="2104658"/>
            <a:ext cx="3756753" cy="2197276"/>
          </a:xfrm>
          <a:prstGeom prst="lef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Elemental Symbol or Atomic Symbol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ydro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4038600" cy="476291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752600" y="5181600"/>
            <a:ext cx="2590800" cy="83820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20858593">
            <a:off x="4089557" y="4664548"/>
            <a:ext cx="3167166" cy="1531237"/>
          </a:xfrm>
          <a:prstGeom prst="leftArrow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Atomic Mass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381000"/>
            <a:ext cx="4191000" cy="4038600"/>
          </a:xfrm>
          <a:prstGeom prst="ellipse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atomic mass of an element is the mass of one atom of the element in atomic mass units (</a:t>
            </a:r>
            <a:r>
              <a:rPr lang="en-US" sz="2000" b="1" dirty="0" err="1" smtClean="0">
                <a:solidFill>
                  <a:schemeClr val="tx1"/>
                </a:solidFill>
              </a:rPr>
              <a:t>a.m.u</a:t>
            </a:r>
            <a:r>
              <a:rPr lang="en-US" sz="2000" b="1" dirty="0" smtClean="0">
                <a:solidFill>
                  <a:schemeClr val="tx1"/>
                </a:solidFill>
              </a:rPr>
              <a:t>.), and the atomic mass of an element is also the mass of one mole of the substance in grams.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The elements are organized within the Periodic Table of Elements.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4724280" imgH="2743200"/>
        </mc:Choice>
        <mc:Fallback>
          <p:control name="ShockwaveFlash1" r:id="rId2" imgW="4724280" imgH="27432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6200" y="2743200"/>
                  <a:ext cx="4724400" cy="27432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The Periodic Table of Elements organizes the elements into various categories.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33800" y="2209800"/>
            <a:ext cx="5105400" cy="3429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1" name="ShockwaveFlash1" r:id="rId2" imgW="4343400" imgH="2743200"/>
        </mc:Choice>
        <mc:Fallback>
          <p:control name="ShockwaveFlash1" r:id="rId2" imgW="4343400" imgH="27432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14800" y="2590800"/>
                  <a:ext cx="4343400" cy="27432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The Periodic Table of Elements divides elements into the following categories:</a:t>
            </a:r>
          </a:p>
          <a:p>
            <a:pPr lvl="1"/>
            <a:r>
              <a:rPr lang="en-US" dirty="0" smtClean="0"/>
              <a:t>Metals,</a:t>
            </a:r>
          </a:p>
          <a:p>
            <a:pPr lvl="1"/>
            <a:r>
              <a:rPr lang="en-US" dirty="0" smtClean="0"/>
              <a:t>Nonmetals, and</a:t>
            </a:r>
          </a:p>
          <a:p>
            <a:pPr lvl="1"/>
            <a:r>
              <a:rPr lang="en-US" dirty="0" smtClean="0"/>
              <a:t>Metalloids.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pic>
        <p:nvPicPr>
          <p:cNvPr id="4" name="Content Placeholder 3" descr="Lec21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828800"/>
            <a:ext cx="6325368" cy="42672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val 4"/>
          <p:cNvSpPr/>
          <p:nvPr/>
        </p:nvSpPr>
        <p:spPr>
          <a:xfrm>
            <a:off x="152400" y="1676400"/>
            <a:ext cx="2209800" cy="457200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elements in yellow at the right are nonmetals.  Hydrogen (atomic #1) is sometimes considered to be a metal and sometimes considered to be a nonmetal.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pic>
        <p:nvPicPr>
          <p:cNvPr id="4" name="Content Placeholder 3" descr="Lec21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828800"/>
            <a:ext cx="6325368" cy="42672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val 4"/>
          <p:cNvSpPr/>
          <p:nvPr/>
        </p:nvSpPr>
        <p:spPr>
          <a:xfrm>
            <a:off x="152400" y="1676400"/>
            <a:ext cx="2209800" cy="4572000"/>
          </a:xfrm>
          <a:prstGeom prst="ellipse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elements in blue at the right are all metals.  Notice:  most of the elements are metals.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pic>
        <p:nvPicPr>
          <p:cNvPr id="4" name="Content Placeholder 3" descr="Lec21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828800"/>
            <a:ext cx="6325368" cy="42672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val 4"/>
          <p:cNvSpPr/>
          <p:nvPr/>
        </p:nvSpPr>
        <p:spPr>
          <a:xfrm>
            <a:off x="0" y="1676400"/>
            <a:ext cx="2514600" cy="4572000"/>
          </a:xfrm>
          <a:prstGeom prst="ellipse">
            <a:avLst/>
          </a:prstGeom>
          <a:solidFill>
            <a:srgbClr val="C5098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elements in pink at the right are called metalloids, or semiconductors.  Metalloids can behave like metals and like nonmetals.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Atomic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The Periodic Table of Elements divides elements up into columns called families or groups.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286" y="342900"/>
            <a:ext cx="8817428" cy="6172200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386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Periodic Table of Elements</vt:lpstr>
      <vt:lpstr>Organizing the Elements</vt:lpstr>
      <vt:lpstr>Organizing the Elements</vt:lpstr>
      <vt:lpstr>Metals, Nonmetals, and Metalloids</vt:lpstr>
      <vt:lpstr>Metals, Nonmetals, and Metalloids</vt:lpstr>
      <vt:lpstr>Metals, Nonmetals, and Metalloids</vt:lpstr>
      <vt:lpstr>Metals, Nonmetals, and Metalloids</vt:lpstr>
      <vt:lpstr>Atomic Groups</vt:lpstr>
      <vt:lpstr>PowerPoint Presentation</vt:lpstr>
      <vt:lpstr>PowerPoint Presentation</vt:lpstr>
      <vt:lpstr>Atomic Groups</vt:lpstr>
      <vt:lpstr>Atomic Periods</vt:lpstr>
      <vt:lpstr>Atomic Periods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 of Elements</dc:title>
  <dc:creator>asu</dc:creator>
  <cp:lastModifiedBy>asu</cp:lastModifiedBy>
  <cp:revision>70</cp:revision>
  <dcterms:created xsi:type="dcterms:W3CDTF">2006-08-16T00:00:00Z</dcterms:created>
  <dcterms:modified xsi:type="dcterms:W3CDTF">2011-04-11T23:48:59Z</dcterms:modified>
</cp:coreProperties>
</file>