
<file path=[Content_Types].xml><?xml version="1.0" encoding="utf-8"?>
<Types xmlns="http://schemas.openxmlformats.org/package/2006/content-types">
  <Default Extension="bin" ContentType="application/vnd.ms-office.activeX"/>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tags/tag1.xml" ContentType="application/vnd.openxmlformats-officedocument.presentationml.tags+xml"/>
  <Override PartName="/ppt/activeX/activeX5.xml" ContentType="application/vnd.ms-office.activeX+xml"/>
  <Override PartName="/ppt/tags/tag2.xml" ContentType="application/vnd.openxmlformats-officedocument.presentationml.tags+xml"/>
  <Override PartName="/ppt/activeX/activeX6.xml" ContentType="application/vnd.ms-office.activeX+xml"/>
  <Override PartName="/ppt/activeX/activeX7.xml" ContentType="application/vnd.ms-office.activeX+xml"/>
  <Override PartName="/ppt/activeX/activeX8.xml" ContentType="application/vnd.ms-office.activeX+xml"/>
  <Override PartName="/ppt/embeddings/oleObject1.bin" ContentType="application/vnd.openxmlformats-officedocument.oleObject"/>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257" r:id="rId4"/>
    <p:sldId id="283" r:id="rId5"/>
    <p:sldId id="285" r:id="rId6"/>
    <p:sldId id="286" r:id="rId7"/>
    <p:sldId id="287" r:id="rId8"/>
    <p:sldId id="276" r:id="rId9"/>
    <p:sldId id="277" r:id="rId10"/>
    <p:sldId id="258" r:id="rId11"/>
    <p:sldId id="259" r:id="rId12"/>
    <p:sldId id="278" r:id="rId13"/>
    <p:sldId id="280" r:id="rId14"/>
    <p:sldId id="279" r:id="rId15"/>
    <p:sldId id="260" r:id="rId16"/>
    <p:sldId id="261" r:id="rId17"/>
    <p:sldId id="282" r:id="rId18"/>
    <p:sldId id="281" r:id="rId19"/>
    <p:sldId id="262" r:id="rId20"/>
    <p:sldId id="288" r:id="rId21"/>
    <p:sldId id="263" r:id="rId22"/>
    <p:sldId id="264" r:id="rId23"/>
    <p:sldId id="26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6.xml.rels><?xml version="1.0" encoding="UTF-8" standalone="yes"?>
<Relationships xmlns="http://schemas.openxmlformats.org/package/2006/relationships"><Relationship Id="rId1" Type="http://schemas.microsoft.com/office/2006/relationships/activeXControlBinary" Target="activeX4.bin"/></Relationships>
</file>

<file path=ppt/activeX/_rels/activeX7.xml.rels><?xml version="1.0" encoding="UTF-8" standalone="yes"?>
<Relationships xmlns="http://schemas.openxmlformats.org/package/2006/relationships"><Relationship Id="rId1" Type="http://schemas.microsoft.com/office/2006/relationships/activeXControlBinary" Target="activeX5.bin"/></Relationships>
</file>

<file path=ppt/activeX/_rels/activeX8.xml.rels><?xml version="1.0" encoding="UTF-8" standalone="yes"?>
<Relationships xmlns="http://schemas.openxmlformats.org/package/2006/relationships"><Relationship Id="rId1" Type="http://schemas.microsoft.com/office/2006/relationships/activeXControlBinary" Target="activeX6.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activeX/activeX3.xml><?xml version="1.0" encoding="utf-8"?>
<ax:ocx xmlns:ax="http://schemas.microsoft.com/office/2006/activeX" xmlns:r="http://schemas.openxmlformats.org/officeDocument/2006/relationships" ax:classid="{D27CDB6E-AE6D-11CF-96B8-444553540000}" ax:persistence="persistStorage" r:id="rId1"/>
</file>

<file path=ppt/activeX/activeX4.xml><?xml version="1.0" encoding="utf-8"?>
<ax:ocx xmlns:ax="http://schemas.microsoft.com/office/2006/activeX" xmlns:r="http://schemas.openxmlformats.org/officeDocument/2006/relationships" ax:classid="{8856F961-340A-11D0-A96B-00C04FD705A2}" ax:persistence="persistPropertyBag">
  <ax:ocxPr ax:name="ExtentX" ax:value="15240"/>
  <ax:ocxPr ax:name="ExtentY" ax:value="17780"/>
  <ax:ocxPr ax:name="ViewMode" ax:value="0"/>
  <ax:ocxPr ax:name="Offline" ax:value="0"/>
  <ax:ocxPr ax:name="Silent" ax:value="0"/>
  <ax:ocxPr ax:name="RegisterAsBrowser" ax:value="0"/>
  <ax:ocxPr ax:name="RegisterAsDropTarget" ax:value="0"/>
  <ax:ocxPr ax:name="AutoArrange" ax:value="0"/>
  <ax:ocxPr ax:name="NoClientEdge" ax:value="0"/>
  <ax:ocxPr ax:name="AlignLeft" ax:value="0"/>
  <ax:ocxPr ax:name="NoWebView" ax:value="0"/>
  <ax:ocxPr ax:name="HideFileNames" ax:value="0"/>
  <ax:ocxPr ax:name="SingleClick" ax:value="0"/>
  <ax:ocxPr ax:name="SingleSelection" ax:value="0"/>
  <ax:ocxPr ax:name="NoFolders" ax:value="0"/>
  <ax:ocxPr ax:name="Transparent" ax:value="0"/>
  <ax:ocxPr ax:name="ViewID" ax:value="{0057D0E0-3573-11CF-AE69-08002B2E1262}"/>
  <ax:ocxPr ax:name="Location" ax:value="http:///"/>
</ax:ocx>
</file>

<file path=ppt/activeX/activeX5.xml><?xml version="1.0" encoding="utf-8"?>
<ax:ocx xmlns:ax="http://schemas.microsoft.com/office/2006/activeX" xmlns:r="http://schemas.openxmlformats.org/officeDocument/2006/relationships" ax:classid="{8856F961-340A-11D0-A96B-00C04FD705A2}" ax:persistence="persistPropertyBag">
  <ax:ocxPr ax:name="ExtentX" ax:value="15240"/>
  <ax:ocxPr ax:name="ExtentY" ax:value="17780"/>
  <ax:ocxPr ax:name="ViewMode" ax:value="0"/>
  <ax:ocxPr ax:name="Offline" ax:value="0"/>
  <ax:ocxPr ax:name="Silent" ax:value="0"/>
  <ax:ocxPr ax:name="RegisterAsBrowser" ax:value="0"/>
  <ax:ocxPr ax:name="RegisterAsDropTarget" ax:value="1"/>
  <ax:ocxPr ax:name="AutoArrange" ax:value="0"/>
  <ax:ocxPr ax:name="NoClientEdge" ax:value="0"/>
  <ax:ocxPr ax:name="AlignLeft" ax:value="0"/>
  <ax:ocxPr ax:name="NoWebView" ax:value="0"/>
  <ax:ocxPr ax:name="HideFileNames" ax:value="0"/>
  <ax:ocxPr ax:name="SingleClick" ax:value="0"/>
  <ax:ocxPr ax:name="SingleSelection" ax:value="0"/>
  <ax:ocxPr ax:name="NoFolders" ax:value="0"/>
  <ax:ocxPr ax:name="Transparent" ax:value="0"/>
  <ax:ocxPr ax:name="ViewID" ax:value="{0057D0E0-3573-11CF-AE69-08002B2E1262}"/>
  <ax:ocxPr ax:name="Location" ax:value="http:///"/>
</ax:ocx>
</file>

<file path=ppt/activeX/activeX6.xml><?xml version="1.0" encoding="utf-8"?>
<ax:ocx xmlns:ax="http://schemas.microsoft.com/office/2006/activeX" xmlns:r="http://schemas.openxmlformats.org/officeDocument/2006/relationships" ax:classid="{D27CDB6E-AE6D-11CF-96B8-444553540000}" ax:persistence="persistStorage" r:id="rId1"/>
</file>

<file path=ppt/activeX/activeX7.xml><?xml version="1.0" encoding="utf-8"?>
<ax:ocx xmlns:ax="http://schemas.microsoft.com/office/2006/activeX" xmlns:r="http://schemas.openxmlformats.org/officeDocument/2006/relationships" ax:classid="{D27CDB6E-AE6D-11CF-96B8-444553540000}" ax:persistence="persistStorage" r:id="rId1"/>
</file>

<file path=ppt/activeX/activeX8.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slide" Target="slide19.xml"/><Relationship Id="rId4" Type="http://schemas.openxmlformats.org/officeDocument/2006/relationships/slide" Target="slide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6.xml"/><Relationship Id="rId1" Type="http://schemas.openxmlformats.org/officeDocument/2006/relationships/vmlDrawing" Target="../drawings/vmlDrawing6.vml"/><Relationship Id="rId4" Type="http://schemas.openxmlformats.org/officeDocument/2006/relationships/image" Target="../media/image11.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7.xml"/><Relationship Id="rId1" Type="http://schemas.openxmlformats.org/officeDocument/2006/relationships/vmlDrawing" Target="../drawings/vmlDrawing7.vml"/><Relationship Id="rId4" Type="http://schemas.openxmlformats.org/officeDocument/2006/relationships/image" Target="../media/image13.wmf"/></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8.xml"/><Relationship Id="rId1" Type="http://schemas.openxmlformats.org/officeDocument/2006/relationships/vmlDrawing" Target="../drawings/vmlDrawing8.vml"/><Relationship Id="rId4" Type="http://schemas.openxmlformats.org/officeDocument/2006/relationships/image" Target="../media/image15.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2.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6.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7.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3.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1.xml"/><Relationship Id="rId2" Type="http://schemas.openxmlformats.org/officeDocument/2006/relationships/control" Target="../activeX/activeX4.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hyperlink" Target="http://chemconnections.org/Java/molecules/index.html" TargetMode="Externa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control" Target="../activeX/activeX5.xml"/><Relationship Id="rId1" Type="http://schemas.openxmlformats.org/officeDocument/2006/relationships/vmlDrawing" Target="../drawings/vmlDrawing5.vml"/><Relationship Id="rId6" Type="http://schemas.openxmlformats.org/officeDocument/2006/relationships/image" Target="../media/image9.wmf"/><Relationship Id="rId5" Type="http://schemas.openxmlformats.org/officeDocument/2006/relationships/hyperlink" Target="http://chemconnections.org/Java/molecules/index.html" TargetMode="Externa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19600" y="381000"/>
            <a:ext cx="4343400" cy="1828800"/>
          </a:xfrm>
          <a:solidFill>
            <a:schemeClr val="tx2">
              <a:lumMod val="60000"/>
              <a:lumOff val="40000"/>
            </a:schemeClr>
          </a:solidFill>
          <a:scene3d>
            <a:camera prst="orthographicFront"/>
            <a:lightRig rig="threePt" dir="t"/>
          </a:scene3d>
          <a:sp3d>
            <a:bevelT/>
          </a:sp3d>
        </p:spPr>
        <p:txBody>
          <a:bodyPr>
            <a:normAutofit fontScale="90000"/>
          </a:bodyPr>
          <a:lstStyle/>
          <a:p>
            <a:r>
              <a:rPr lang="en-US" dirty="0" smtClean="0"/>
              <a:t>Temperature and Thermal Energy:</a:t>
            </a:r>
            <a:r>
              <a:rPr lang="en-US" dirty="0" smtClean="0"/>
              <a:t>   </a:t>
            </a:r>
            <a:r>
              <a:rPr lang="en-US" dirty="0" smtClean="0"/>
              <a:t>Part 1</a:t>
            </a:r>
            <a:endParaRPr lang="en-US" dirty="0"/>
          </a:p>
        </p:txBody>
      </p:sp>
      <p:sp>
        <p:nvSpPr>
          <p:cNvPr id="3" name="Subtitle 2"/>
          <p:cNvSpPr>
            <a:spLocks noGrp="1"/>
          </p:cNvSpPr>
          <p:nvPr>
            <p:ph type="subTitle" idx="1"/>
          </p:nvPr>
        </p:nvSpPr>
        <p:spPr>
          <a:xfrm>
            <a:off x="5334000" y="2438400"/>
            <a:ext cx="2590800" cy="685800"/>
          </a:xfrm>
          <a:solidFill>
            <a:schemeClr val="tx2">
              <a:lumMod val="60000"/>
              <a:lumOff val="40000"/>
            </a:schemeClr>
          </a:solidFill>
          <a:scene3d>
            <a:camera prst="orthographicFront"/>
            <a:lightRig rig="threePt" dir="t"/>
          </a:scene3d>
          <a:sp3d>
            <a:bevelT/>
          </a:sp3d>
        </p:spPr>
        <p:txBody>
          <a:bodyPr/>
          <a:lstStyle/>
          <a:p>
            <a:r>
              <a:rPr lang="en-US" dirty="0" smtClean="0">
                <a:solidFill>
                  <a:schemeClr val="tx1"/>
                </a:solidFill>
              </a:rPr>
              <a:t>Physics</a:t>
            </a:r>
            <a:endParaRPr lang="en-US" dirty="0">
              <a:solidFill>
                <a:schemeClr val="tx1"/>
              </a:solidFill>
            </a:endParaRPr>
          </a:p>
        </p:txBody>
      </p:sp>
      <p:sp>
        <p:nvSpPr>
          <p:cNvPr id="4" name="Rounded Rectangle 3"/>
          <p:cNvSpPr/>
          <p:nvPr/>
        </p:nvSpPr>
        <p:spPr>
          <a:xfrm>
            <a:off x="685800" y="914400"/>
            <a:ext cx="2743200" cy="2057400"/>
          </a:xfrm>
          <a:prstGeom prst="round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In this lesson, we will discuss the following:</a:t>
            </a:r>
            <a:endParaRPr lang="en-US" sz="2400" b="1" dirty="0">
              <a:solidFill>
                <a:schemeClr val="tx1"/>
              </a:solidFill>
            </a:endParaRPr>
          </a:p>
        </p:txBody>
      </p:sp>
      <p:sp>
        <p:nvSpPr>
          <p:cNvPr id="5" name="Rounded Rectangle 4">
            <a:hlinkClick r:id="" action="ppaction://hlinkshowjump?jump=nextslide"/>
          </p:cNvPr>
          <p:cNvSpPr/>
          <p:nvPr/>
        </p:nvSpPr>
        <p:spPr>
          <a:xfrm>
            <a:off x="685800" y="2971800"/>
            <a:ext cx="2743200" cy="762000"/>
          </a:xfrm>
          <a:prstGeom prst="round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Temperature</a:t>
            </a:r>
            <a:endParaRPr lang="en-US" sz="2400" b="1" dirty="0">
              <a:solidFill>
                <a:schemeClr val="tx1"/>
              </a:solidFill>
            </a:endParaRPr>
          </a:p>
        </p:txBody>
      </p:sp>
      <p:sp>
        <p:nvSpPr>
          <p:cNvPr id="6" name="Rounded Rectangle 5">
            <a:hlinkClick r:id="rId4" action="ppaction://hlinksldjump"/>
          </p:cNvPr>
          <p:cNvSpPr/>
          <p:nvPr/>
        </p:nvSpPr>
        <p:spPr>
          <a:xfrm>
            <a:off x="685800" y="3733800"/>
            <a:ext cx="2743200" cy="762000"/>
          </a:xfrm>
          <a:prstGeom prst="round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Absolute Zero</a:t>
            </a:r>
            <a:endParaRPr lang="en-US" sz="2400" b="1" dirty="0">
              <a:solidFill>
                <a:schemeClr val="tx1"/>
              </a:solidFill>
            </a:endParaRPr>
          </a:p>
        </p:txBody>
      </p:sp>
      <p:sp>
        <p:nvSpPr>
          <p:cNvPr id="7" name="Rounded Rectangle 6">
            <a:hlinkClick r:id="rId5" action="ppaction://hlinksldjump"/>
          </p:cNvPr>
          <p:cNvSpPr/>
          <p:nvPr/>
        </p:nvSpPr>
        <p:spPr>
          <a:xfrm>
            <a:off x="685800" y="4495800"/>
            <a:ext cx="2743200" cy="762000"/>
          </a:xfrm>
          <a:prstGeom prst="round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Thermal Energy</a:t>
            </a:r>
            <a:endParaRPr lang="en-US" sz="2400" b="1" dirty="0">
              <a:solidFill>
                <a:schemeClr val="tx1"/>
              </a:solidFill>
            </a:endParaRPr>
          </a:p>
        </p:txBody>
      </p:sp>
    </p:spTree>
    <p:controls>
      <mc:AlternateContent xmlns:mc="http://schemas.openxmlformats.org/markup-compatibility/2006">
        <mc:Choice xmlns:v="urn:schemas-microsoft-com:vml" Requires="v">
          <p:control spid="11266" name="ShockwaveFlash1" r:id="rId2" imgW="4648320" imgH="2743200"/>
        </mc:Choice>
        <mc:Fallback>
          <p:control name="ShockwaveFlash1" r:id="rId2" imgW="4648320" imgH="2743200">
            <p:pic>
              <p:nvPicPr>
                <p:cNvPr id="0" name="ShockwaveFlash1"/>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4114800" y="3352800"/>
                  <a:ext cx="4648200" cy="27432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74638"/>
            <a:ext cx="4876800" cy="868362"/>
          </a:xfrm>
          <a:solidFill>
            <a:schemeClr val="tx2">
              <a:lumMod val="60000"/>
              <a:lumOff val="40000"/>
            </a:schemeClr>
          </a:solidFill>
          <a:scene3d>
            <a:camera prst="orthographicFront"/>
            <a:lightRig rig="threePt" dir="t"/>
          </a:scene3d>
          <a:sp3d>
            <a:bevelT/>
          </a:sp3d>
        </p:spPr>
        <p:txBody>
          <a:bodyPr/>
          <a:lstStyle/>
          <a:p>
            <a:r>
              <a:rPr lang="en-US" dirty="0" smtClean="0"/>
              <a:t>Temperature</a:t>
            </a:r>
            <a:endParaRPr lang="en-US" dirty="0"/>
          </a:p>
        </p:txBody>
      </p:sp>
      <p:sp>
        <p:nvSpPr>
          <p:cNvPr id="3" name="Content Placeholder 2"/>
          <p:cNvSpPr>
            <a:spLocks noGrp="1"/>
          </p:cNvSpPr>
          <p:nvPr>
            <p:ph idx="1"/>
          </p:nvPr>
        </p:nvSpPr>
        <p:spPr>
          <a:solidFill>
            <a:schemeClr val="tx2">
              <a:lumMod val="60000"/>
              <a:lumOff val="40000"/>
            </a:schemeClr>
          </a:solidFill>
          <a:scene3d>
            <a:camera prst="orthographicFront"/>
            <a:lightRig rig="threePt" dir="t"/>
          </a:scene3d>
          <a:sp3d>
            <a:bevelT/>
          </a:sp3d>
        </p:spPr>
        <p:txBody>
          <a:bodyPr>
            <a:normAutofit lnSpcReduction="10000"/>
          </a:bodyPr>
          <a:lstStyle/>
          <a:p>
            <a:r>
              <a:rPr lang="en-US" dirty="0" smtClean="0"/>
              <a:t>Temperature is a “per particle” property.  In other words, you can measure the temperature of an individual atom or molecule.</a:t>
            </a:r>
          </a:p>
          <a:p>
            <a:r>
              <a:rPr lang="en-US" dirty="0" smtClean="0"/>
              <a:t>In addition, for constant conditions, the temperature of a substance is independent of number of molecules or atoms.  A substance can have a very high temperature even if it is made of very few molecules.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a:scene3d>
            <a:camera prst="orthographicFront"/>
            <a:lightRig rig="threePt" dir="t"/>
          </a:scene3d>
          <a:sp3d>
            <a:bevelT/>
          </a:sp3d>
        </p:spPr>
        <p:txBody>
          <a:bodyPr/>
          <a:lstStyle/>
          <a:p>
            <a:r>
              <a:rPr lang="en-US" dirty="0" smtClean="0"/>
              <a:t>Abbreviation for Temperature</a:t>
            </a:r>
            <a:endParaRPr lang="en-US" dirty="0"/>
          </a:p>
        </p:txBody>
      </p:sp>
      <p:sp>
        <p:nvSpPr>
          <p:cNvPr id="3" name="Content Placeholder 2"/>
          <p:cNvSpPr>
            <a:spLocks noGrp="1"/>
          </p:cNvSpPr>
          <p:nvPr>
            <p:ph idx="1"/>
          </p:nvPr>
        </p:nvSpPr>
        <p:spPr>
          <a:xfrm>
            <a:off x="1219200" y="1676400"/>
            <a:ext cx="6629400" cy="1219199"/>
          </a:xfrm>
          <a:solidFill>
            <a:schemeClr val="tx2">
              <a:lumMod val="60000"/>
              <a:lumOff val="40000"/>
            </a:schemeClr>
          </a:solidFill>
          <a:scene3d>
            <a:camera prst="orthographicFront"/>
            <a:lightRig rig="threePt" dir="t"/>
          </a:scene3d>
          <a:sp3d>
            <a:bevelT/>
          </a:sp3d>
        </p:spPr>
        <p:txBody>
          <a:bodyPr/>
          <a:lstStyle/>
          <a:p>
            <a:pPr>
              <a:buNone/>
            </a:pPr>
            <a:r>
              <a:rPr lang="en-US" dirty="0" smtClean="0"/>
              <a:t>We will abbreviate temperature as T.</a:t>
            </a:r>
            <a:endParaRPr lang="en-US" dirty="0"/>
          </a:p>
        </p:txBody>
      </p:sp>
      <p:sp>
        <p:nvSpPr>
          <p:cNvPr id="4" name="Rectangle 3"/>
          <p:cNvSpPr/>
          <p:nvPr/>
        </p:nvSpPr>
        <p:spPr>
          <a:xfrm>
            <a:off x="4175096" y="2967335"/>
            <a:ext cx="793808" cy="156966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96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a:t>
            </a:r>
            <a:endParaRPr lang="en-US" sz="96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a:scene3d>
            <a:camera prst="orthographicFront"/>
            <a:lightRig rig="threePt" dir="t"/>
          </a:scene3d>
          <a:sp3d>
            <a:bevelT/>
          </a:sp3d>
        </p:spPr>
        <p:txBody>
          <a:bodyPr/>
          <a:lstStyle/>
          <a:p>
            <a:r>
              <a:rPr lang="en-US" dirty="0" smtClean="0"/>
              <a:t>Temperature Scales</a:t>
            </a:r>
            <a:endParaRPr lang="en-US" dirty="0"/>
          </a:p>
        </p:txBody>
      </p:sp>
      <p:sp>
        <p:nvSpPr>
          <p:cNvPr id="3" name="Content Placeholder 2"/>
          <p:cNvSpPr>
            <a:spLocks noGrp="1"/>
          </p:cNvSpPr>
          <p:nvPr>
            <p:ph idx="1"/>
          </p:nvPr>
        </p:nvSpPr>
        <p:spPr>
          <a:xfrm>
            <a:off x="457200" y="1676400"/>
            <a:ext cx="8229600" cy="4800600"/>
          </a:xfrm>
          <a:solidFill>
            <a:schemeClr val="tx2">
              <a:lumMod val="60000"/>
              <a:lumOff val="40000"/>
            </a:schemeClr>
          </a:solidFill>
          <a:scene3d>
            <a:camera prst="orthographicFront"/>
            <a:lightRig rig="threePt" dir="t"/>
          </a:scene3d>
          <a:sp3d>
            <a:bevelT/>
          </a:sp3d>
        </p:spPr>
        <p:txBody>
          <a:bodyPr>
            <a:normAutofit fontScale="92500" lnSpcReduction="10000"/>
          </a:bodyPr>
          <a:lstStyle/>
          <a:p>
            <a:r>
              <a:rPr lang="en-US" dirty="0" smtClean="0"/>
              <a:t>The two temperature scales we will see in our class are the Celsius scale and the Kelvin scale.</a:t>
            </a:r>
          </a:p>
          <a:p>
            <a:pPr lvl="1"/>
            <a:r>
              <a:rPr lang="en-US" dirty="0" smtClean="0"/>
              <a:t>The Celsius scale has 0</a:t>
            </a:r>
            <a:r>
              <a:rPr lang="en-US" baseline="30000" dirty="0" smtClean="0"/>
              <a:t>0</a:t>
            </a:r>
            <a:r>
              <a:rPr lang="en-US" dirty="0" smtClean="0"/>
              <a:t> Celsius at the freezing point of fresh water and has 100</a:t>
            </a:r>
            <a:r>
              <a:rPr lang="en-US" baseline="30000" dirty="0" smtClean="0"/>
              <a:t>0</a:t>
            </a:r>
            <a:r>
              <a:rPr lang="en-US" dirty="0" smtClean="0"/>
              <a:t> Celsius at the boiling point of fresh water.  The Celsius scale is sometimes called the Centigrade scale.</a:t>
            </a:r>
          </a:p>
          <a:p>
            <a:pPr lvl="1"/>
            <a:r>
              <a:rPr lang="en-US" dirty="0" smtClean="0"/>
              <a:t>The Kelvin scale has 0 Kelvin (not degrees in Kelvin scale) at absolute zero, and for this reason, the Kelvin scale has no negative temperatures.  The Kelvin scale is also called the Absolute scale.  On the Kelvin scale, the freezing point of fresh water is 273 K, and the boiling point of fresh water is 373 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a:scene3d>
            <a:camera prst="orthographicFront"/>
            <a:lightRig rig="threePt" dir="t"/>
          </a:scene3d>
          <a:sp3d>
            <a:bevelT/>
          </a:sp3d>
        </p:spPr>
        <p:txBody>
          <a:bodyPr/>
          <a:lstStyle/>
          <a:p>
            <a:r>
              <a:rPr lang="en-US" dirty="0" smtClean="0"/>
              <a:t>Temperature Scales</a:t>
            </a:r>
            <a:endParaRPr lang="en-US" dirty="0"/>
          </a:p>
        </p:txBody>
      </p:sp>
      <p:sp>
        <p:nvSpPr>
          <p:cNvPr id="3" name="Content Placeholder 2"/>
          <p:cNvSpPr>
            <a:spLocks noGrp="1"/>
          </p:cNvSpPr>
          <p:nvPr>
            <p:ph idx="1"/>
          </p:nvPr>
        </p:nvSpPr>
        <p:spPr>
          <a:xfrm>
            <a:off x="457200" y="5029200"/>
            <a:ext cx="8229600" cy="990600"/>
          </a:xfrm>
          <a:solidFill>
            <a:schemeClr val="tx2">
              <a:lumMod val="60000"/>
              <a:lumOff val="40000"/>
            </a:schemeClr>
          </a:solidFill>
          <a:scene3d>
            <a:camera prst="orthographicFront"/>
            <a:lightRig rig="threePt" dir="t"/>
          </a:scene3d>
          <a:sp3d>
            <a:bevelT/>
          </a:sp3d>
        </p:spPr>
        <p:txBody>
          <a:bodyPr>
            <a:normAutofit/>
          </a:bodyPr>
          <a:lstStyle/>
          <a:p>
            <a:pPr lvl="1">
              <a:buNone/>
            </a:pPr>
            <a:r>
              <a:rPr lang="en-US" sz="3600" dirty="0" smtClean="0"/>
              <a:t>  When in doubt, use the Kelvin scale!</a:t>
            </a:r>
          </a:p>
        </p:txBody>
      </p:sp>
      <p:sp>
        <p:nvSpPr>
          <p:cNvPr id="4" name="Rounded Rectangle 3"/>
          <p:cNvSpPr/>
          <p:nvPr/>
        </p:nvSpPr>
        <p:spPr>
          <a:xfrm>
            <a:off x="2209800" y="1600200"/>
            <a:ext cx="4572000" cy="3124200"/>
          </a:xfrm>
          <a:prstGeom prst="roundRect">
            <a:avLst/>
          </a:prstGeom>
          <a:solidFill>
            <a:schemeClr val="accent4">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ontrols>
      <mc:AlternateContent xmlns:mc="http://schemas.openxmlformats.org/markup-compatibility/2006">
        <mc:Choice xmlns:v="urn:schemas-microsoft-com:vml" Requires="v">
          <p:control spid="8194" name="ShockwaveFlash1" r:id="rId2" imgW="4114800" imgH="2743200"/>
        </mc:Choice>
        <mc:Fallback>
          <p:control name="ShockwaveFlash1" r:id="rId2" imgW="4114800" imgH="2743200">
            <p:pic>
              <p:nvPicPr>
                <p:cNvPr id="0" name="ShockwaveFlash1"/>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1828800"/>
                  <a:ext cx="4114800" cy="27432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a:scene3d>
            <a:camera prst="orthographicFront"/>
            <a:lightRig rig="threePt" dir="t"/>
          </a:scene3d>
          <a:sp3d>
            <a:bevelT/>
          </a:sp3d>
        </p:spPr>
        <p:txBody>
          <a:bodyPr/>
          <a:lstStyle/>
          <a:p>
            <a:r>
              <a:rPr lang="en-US" dirty="0" smtClean="0"/>
              <a:t>SI Unit for Temperature</a:t>
            </a:r>
            <a:endParaRPr lang="en-US" dirty="0"/>
          </a:p>
        </p:txBody>
      </p:sp>
      <p:sp>
        <p:nvSpPr>
          <p:cNvPr id="3" name="Content Placeholder 2"/>
          <p:cNvSpPr>
            <a:spLocks noGrp="1"/>
          </p:cNvSpPr>
          <p:nvPr>
            <p:ph idx="1"/>
          </p:nvPr>
        </p:nvSpPr>
        <p:spPr>
          <a:xfrm>
            <a:off x="457200" y="2514600"/>
            <a:ext cx="8229600" cy="2209800"/>
          </a:xfrm>
          <a:solidFill>
            <a:schemeClr val="tx2">
              <a:lumMod val="60000"/>
              <a:lumOff val="40000"/>
            </a:schemeClr>
          </a:solidFill>
          <a:scene3d>
            <a:camera prst="orthographicFront"/>
            <a:lightRig rig="threePt" dir="t"/>
          </a:scene3d>
          <a:sp3d>
            <a:bevelT/>
          </a:sp3d>
        </p:spPr>
        <p:txBody>
          <a:bodyPr/>
          <a:lstStyle/>
          <a:p>
            <a:pPr>
              <a:buNone/>
            </a:pPr>
            <a:r>
              <a:rPr lang="en-US" dirty="0" smtClean="0"/>
              <a:t>    The proper SI Unit for Temperature is the Kelvin (K).  DO NOT USE the word “degrees” when expressing temperature in Kelvin.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a:scene3d>
            <a:camera prst="orthographicFront"/>
            <a:lightRig rig="threePt" dir="t"/>
          </a:scene3d>
          <a:sp3d>
            <a:bevelT/>
          </a:sp3d>
        </p:spPr>
        <p:txBody>
          <a:bodyPr/>
          <a:lstStyle/>
          <a:p>
            <a:r>
              <a:rPr lang="en-US" dirty="0" smtClean="0"/>
              <a:t>Temperature is a Scalar Quantity</a:t>
            </a:r>
            <a:endParaRPr lang="en-US" dirty="0"/>
          </a:p>
        </p:txBody>
      </p:sp>
      <p:sp>
        <p:nvSpPr>
          <p:cNvPr id="3" name="Content Placeholder 2"/>
          <p:cNvSpPr>
            <a:spLocks noGrp="1"/>
          </p:cNvSpPr>
          <p:nvPr>
            <p:ph idx="1"/>
          </p:nvPr>
        </p:nvSpPr>
        <p:spPr>
          <a:xfrm>
            <a:off x="457200" y="2286000"/>
            <a:ext cx="8229600" cy="2438400"/>
          </a:xfrm>
          <a:solidFill>
            <a:schemeClr val="tx2">
              <a:lumMod val="60000"/>
              <a:lumOff val="40000"/>
            </a:schemeClr>
          </a:solidFill>
          <a:scene3d>
            <a:camera prst="orthographicFront"/>
            <a:lightRig rig="threePt" dir="t"/>
          </a:scene3d>
          <a:sp3d>
            <a:bevelT/>
          </a:sp3d>
        </p:spPr>
        <p:txBody>
          <a:bodyPr/>
          <a:lstStyle/>
          <a:p>
            <a:pPr>
              <a:buNone/>
            </a:pPr>
            <a:r>
              <a:rPr lang="en-US" dirty="0" smtClean="0"/>
              <a:t>   Temperature is a scalar quantity.  In other words, temperature has no direction.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74638"/>
            <a:ext cx="4572000" cy="1143000"/>
          </a:xfrm>
          <a:solidFill>
            <a:schemeClr val="tx2">
              <a:lumMod val="60000"/>
              <a:lumOff val="40000"/>
            </a:schemeClr>
          </a:solidFill>
          <a:scene3d>
            <a:camera prst="orthographicFront"/>
            <a:lightRig rig="threePt" dir="t"/>
          </a:scene3d>
          <a:sp3d>
            <a:bevelT/>
          </a:sp3d>
        </p:spPr>
        <p:txBody>
          <a:bodyPr/>
          <a:lstStyle/>
          <a:p>
            <a:r>
              <a:rPr lang="en-US" dirty="0" smtClean="0"/>
              <a:t>Absolute Zero</a:t>
            </a:r>
            <a:endParaRPr lang="en-US" dirty="0"/>
          </a:p>
        </p:txBody>
      </p:sp>
      <p:sp>
        <p:nvSpPr>
          <p:cNvPr id="3" name="Content Placeholder 2"/>
          <p:cNvSpPr>
            <a:spLocks noGrp="1"/>
          </p:cNvSpPr>
          <p:nvPr>
            <p:ph idx="1"/>
          </p:nvPr>
        </p:nvSpPr>
        <p:spPr>
          <a:solidFill>
            <a:schemeClr val="tx2">
              <a:lumMod val="60000"/>
              <a:lumOff val="40000"/>
            </a:schemeClr>
          </a:solidFill>
          <a:scene3d>
            <a:camera prst="orthographicFront"/>
            <a:lightRig rig="threePt" dir="t"/>
          </a:scene3d>
          <a:sp3d>
            <a:bevelT/>
          </a:sp3d>
        </p:spPr>
        <p:txBody>
          <a:bodyPr/>
          <a:lstStyle/>
          <a:p>
            <a:r>
              <a:rPr lang="en-US" dirty="0" smtClean="0"/>
              <a:t>Temperature has NO upper limit.  In other words, temperature can theoretically increase infinitely.</a:t>
            </a:r>
          </a:p>
          <a:p>
            <a:r>
              <a:rPr lang="en-US" dirty="0" smtClean="0"/>
              <a:t>However, temperature DOES have a lower limit.  This lower limit is called absolute zero.</a:t>
            </a:r>
          </a:p>
          <a:p>
            <a:r>
              <a:rPr lang="en-US" dirty="0" smtClean="0"/>
              <a:t>In fact, temperature can never quite actually reach absolute zero, it can just approach it.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304800"/>
            <a:ext cx="4267200" cy="914400"/>
          </a:xfrm>
          <a:solidFill>
            <a:schemeClr val="tx2">
              <a:lumMod val="60000"/>
              <a:lumOff val="40000"/>
            </a:schemeClr>
          </a:solidFill>
          <a:scene3d>
            <a:camera prst="orthographicFront"/>
            <a:lightRig rig="threePt" dir="t"/>
          </a:scene3d>
          <a:sp3d>
            <a:bevelT/>
          </a:sp3d>
        </p:spPr>
        <p:txBody>
          <a:bodyPr/>
          <a:lstStyle/>
          <a:p>
            <a:r>
              <a:rPr lang="en-US" dirty="0" smtClean="0"/>
              <a:t>Absolute Zero</a:t>
            </a:r>
            <a:endParaRPr lang="en-US" dirty="0"/>
          </a:p>
        </p:txBody>
      </p:sp>
      <p:sp>
        <p:nvSpPr>
          <p:cNvPr id="3" name="Content Placeholder 2"/>
          <p:cNvSpPr>
            <a:spLocks noGrp="1"/>
          </p:cNvSpPr>
          <p:nvPr>
            <p:ph idx="1"/>
          </p:nvPr>
        </p:nvSpPr>
        <p:spPr>
          <a:xfrm>
            <a:off x="457200" y="762000"/>
            <a:ext cx="3124200" cy="5364163"/>
          </a:xfrm>
          <a:solidFill>
            <a:schemeClr val="tx2">
              <a:lumMod val="60000"/>
              <a:lumOff val="40000"/>
            </a:schemeClr>
          </a:solidFill>
          <a:scene3d>
            <a:camera prst="orthographicFront"/>
            <a:lightRig rig="threePt" dir="t"/>
          </a:scene3d>
          <a:sp3d>
            <a:bevelT/>
          </a:sp3d>
        </p:spPr>
        <p:txBody>
          <a:bodyPr>
            <a:normAutofit fontScale="85000" lnSpcReduction="20000"/>
          </a:bodyPr>
          <a:lstStyle/>
          <a:p>
            <a:r>
              <a:rPr lang="en-US" dirty="0" smtClean="0"/>
              <a:t>When a substance has reached absolute zero, all of its particles (molecules and atoms) have lost all available energy.</a:t>
            </a:r>
          </a:p>
          <a:p>
            <a:r>
              <a:rPr lang="en-US" dirty="0" smtClean="0"/>
              <a:t>A substance can never get any colder than absolute zero.  In fact, a substance can’t quite get to absolute zero.</a:t>
            </a:r>
            <a:endParaRPr lang="en-US" dirty="0"/>
          </a:p>
        </p:txBody>
      </p:sp>
    </p:spTree>
    <p:controls>
      <mc:AlternateContent xmlns:mc="http://schemas.openxmlformats.org/markup-compatibility/2006">
        <mc:Choice xmlns:v="urn:schemas-microsoft-com:vml" Requires="v">
          <p:control spid="9218" name="ShockwaveFlash1" r:id="rId2" imgW="4723810" imgH="2971429"/>
        </mc:Choice>
        <mc:Fallback>
          <p:control name="ShockwaveFlash1" r:id="rId2" imgW="4723810" imgH="2971429">
            <p:pic>
              <p:nvPicPr>
                <p:cNvPr id="0" name="ShockwaveFlash1"/>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2438400"/>
                  <a:ext cx="4724400" cy="2971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228600"/>
            <a:ext cx="3962400" cy="1143000"/>
          </a:xfrm>
          <a:solidFill>
            <a:schemeClr val="tx2">
              <a:lumMod val="60000"/>
              <a:lumOff val="40000"/>
            </a:schemeClr>
          </a:solidFill>
          <a:scene3d>
            <a:camera prst="orthographicFront"/>
            <a:lightRig rig="threePt" dir="t"/>
          </a:scene3d>
          <a:sp3d>
            <a:bevelT/>
          </a:sp3d>
        </p:spPr>
        <p:txBody>
          <a:bodyPr/>
          <a:lstStyle/>
          <a:p>
            <a:r>
              <a:rPr lang="en-US" dirty="0" smtClean="0"/>
              <a:t>Absolute Zero</a:t>
            </a:r>
            <a:endParaRPr lang="en-US" dirty="0"/>
          </a:p>
        </p:txBody>
      </p:sp>
      <p:sp>
        <p:nvSpPr>
          <p:cNvPr id="3" name="Content Placeholder 2"/>
          <p:cNvSpPr>
            <a:spLocks noGrp="1"/>
          </p:cNvSpPr>
          <p:nvPr>
            <p:ph idx="1"/>
          </p:nvPr>
        </p:nvSpPr>
        <p:spPr>
          <a:xfrm>
            <a:off x="457200" y="914400"/>
            <a:ext cx="3429000" cy="4983163"/>
          </a:xfrm>
          <a:solidFill>
            <a:schemeClr val="tx2">
              <a:lumMod val="60000"/>
              <a:lumOff val="40000"/>
            </a:schemeClr>
          </a:solidFill>
          <a:scene3d>
            <a:camera prst="orthographicFront"/>
            <a:lightRig rig="threePt" dir="t"/>
          </a:scene3d>
          <a:sp3d>
            <a:bevelT/>
          </a:sp3d>
        </p:spPr>
        <p:txBody>
          <a:bodyPr>
            <a:normAutofit lnSpcReduction="10000"/>
          </a:bodyPr>
          <a:lstStyle/>
          <a:p>
            <a:r>
              <a:rPr lang="en-US" dirty="0" smtClean="0"/>
              <a:t>On the Fahrenheit scale, absolute zero is </a:t>
            </a:r>
            <a:r>
              <a:rPr lang="en-US" kern="0" dirty="0" smtClean="0"/>
              <a:t>−459.67</a:t>
            </a:r>
            <a:r>
              <a:rPr lang="en-US" kern="0" baseline="30000" dirty="0" smtClean="0"/>
              <a:t>0</a:t>
            </a:r>
            <a:r>
              <a:rPr lang="en-US" kern="0" dirty="0" smtClean="0"/>
              <a:t> F.</a:t>
            </a:r>
          </a:p>
          <a:p>
            <a:r>
              <a:rPr lang="en-US" kern="0" dirty="0" smtClean="0"/>
              <a:t>On the Celsius scale, absolute zero is -273</a:t>
            </a:r>
            <a:r>
              <a:rPr lang="en-US" kern="0" baseline="30000" dirty="0" smtClean="0"/>
              <a:t>0</a:t>
            </a:r>
            <a:r>
              <a:rPr lang="en-US" kern="0" dirty="0" smtClean="0"/>
              <a:t> C.</a:t>
            </a:r>
          </a:p>
          <a:p>
            <a:r>
              <a:rPr lang="en-US" kern="0" dirty="0" smtClean="0"/>
              <a:t>On the Kelvin scale, absolute zero is 0 K.</a:t>
            </a:r>
            <a:endParaRPr lang="en-US" dirty="0"/>
          </a:p>
        </p:txBody>
      </p:sp>
    </p:spTree>
    <p:controls>
      <mc:AlternateContent xmlns:mc="http://schemas.openxmlformats.org/markup-compatibility/2006">
        <mc:Choice xmlns:v="urn:schemas-microsoft-com:vml" Requires="v">
          <p:control spid="10242" name="ShockwaveFlash1" r:id="rId2" imgW="4419720" imgH="2666880"/>
        </mc:Choice>
        <mc:Fallback>
          <p:control name="ShockwaveFlash1" r:id="rId2" imgW="4419720" imgH="2666880">
            <p:pic>
              <p:nvPicPr>
                <p:cNvPr id="0" name="ShockwaveFlash1"/>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2514600"/>
                  <a:ext cx="4419600" cy="26670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28600"/>
            <a:ext cx="4724400" cy="1143000"/>
          </a:xfrm>
          <a:solidFill>
            <a:schemeClr val="tx2">
              <a:lumMod val="60000"/>
              <a:lumOff val="40000"/>
            </a:schemeClr>
          </a:solidFill>
          <a:scene3d>
            <a:camera prst="orthographicFront"/>
            <a:lightRig rig="threePt" dir="t"/>
          </a:scene3d>
          <a:sp3d>
            <a:bevelT/>
          </a:sp3d>
        </p:spPr>
        <p:txBody>
          <a:bodyPr/>
          <a:lstStyle/>
          <a:p>
            <a:r>
              <a:rPr lang="en-US" dirty="0" smtClean="0"/>
              <a:t>Thermal Energy</a:t>
            </a:r>
            <a:endParaRPr lang="en-US" dirty="0"/>
          </a:p>
        </p:txBody>
      </p:sp>
      <p:sp>
        <p:nvSpPr>
          <p:cNvPr id="3" name="Content Placeholder 2"/>
          <p:cNvSpPr>
            <a:spLocks noGrp="1"/>
          </p:cNvSpPr>
          <p:nvPr>
            <p:ph idx="1"/>
          </p:nvPr>
        </p:nvSpPr>
        <p:spPr>
          <a:xfrm>
            <a:off x="457200" y="2133600"/>
            <a:ext cx="8229600" cy="3200400"/>
          </a:xfrm>
          <a:solidFill>
            <a:schemeClr val="tx2">
              <a:lumMod val="60000"/>
              <a:lumOff val="40000"/>
            </a:schemeClr>
          </a:solidFill>
          <a:scene3d>
            <a:camera prst="orthographicFront"/>
            <a:lightRig rig="threePt" dir="t"/>
          </a:scene3d>
          <a:sp3d>
            <a:bevelT/>
          </a:sp3d>
        </p:spPr>
        <p:txBody>
          <a:bodyPr/>
          <a:lstStyle/>
          <a:p>
            <a:r>
              <a:rPr lang="en-US" dirty="0" smtClean="0"/>
              <a:t>Thermal energy is defined as the total energy of all of the particles that make up a substance.</a:t>
            </a:r>
          </a:p>
          <a:p>
            <a:r>
              <a:rPr lang="en-US" dirty="0" smtClean="0"/>
              <a:t>The more particles a substance has, the higher its thermal energy.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a:scene3d>
            <a:camera prst="orthographicFront"/>
            <a:lightRig rig="threePt" dir="t"/>
          </a:scene3d>
          <a:sp3d>
            <a:bevelT/>
          </a:sp3d>
        </p:spPr>
        <p:txBody>
          <a:bodyPr>
            <a:normAutofit fontScale="90000"/>
          </a:bodyPr>
          <a:lstStyle/>
          <a:p>
            <a:r>
              <a:rPr lang="en-US" dirty="0" smtClean="0"/>
              <a:t>Classroom Ambush:  Define Temperature</a:t>
            </a:r>
            <a:endParaRPr lang="en-US" dirty="0"/>
          </a:p>
        </p:txBody>
      </p:sp>
      <p:sp>
        <p:nvSpPr>
          <p:cNvPr id="7" name="Rounded Rectangle 6"/>
          <p:cNvSpPr/>
          <p:nvPr/>
        </p:nvSpPr>
        <p:spPr>
          <a:xfrm>
            <a:off x="4191000" y="3124200"/>
            <a:ext cx="4953000" cy="3733800"/>
          </a:xfrm>
          <a:prstGeom prst="roundRect">
            <a:avLst/>
          </a:prstGeom>
          <a:solidFill>
            <a:schemeClr val="accent4">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ontrols>
      <mc:AlternateContent xmlns:mc="http://schemas.openxmlformats.org/markup-compatibility/2006">
        <mc:Choice xmlns:v="urn:schemas-microsoft-com:vml" Requires="v">
          <p:control spid="7171" name="ShockwaveFlash1" r:id="rId2" imgW="4420217" imgH="3048426"/>
        </mc:Choice>
        <mc:Fallback>
          <p:control name="ShockwaveFlash1" r:id="rId2" imgW="4420217" imgH="3048426">
            <p:pic>
              <p:nvPicPr>
                <p:cNvPr id="0" name="ShockwaveFlash1"/>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4495800" y="3505200"/>
                  <a:ext cx="4419600" cy="30480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28600"/>
            <a:ext cx="4724400" cy="1143000"/>
          </a:xfrm>
          <a:solidFill>
            <a:schemeClr val="tx2">
              <a:lumMod val="60000"/>
              <a:lumOff val="40000"/>
            </a:schemeClr>
          </a:solidFill>
          <a:scene3d>
            <a:camera prst="orthographicFront"/>
            <a:lightRig rig="threePt" dir="t"/>
          </a:scene3d>
          <a:sp3d>
            <a:bevelT/>
          </a:sp3d>
        </p:spPr>
        <p:txBody>
          <a:bodyPr>
            <a:normAutofit fontScale="90000"/>
          </a:bodyPr>
          <a:lstStyle/>
          <a:p>
            <a:r>
              <a:rPr lang="en-US" dirty="0" smtClean="0"/>
              <a:t>Why Doesn’t a Sparkler Burn You?</a:t>
            </a:r>
            <a:endParaRPr lang="en-US" dirty="0"/>
          </a:p>
        </p:txBody>
      </p:sp>
      <p:sp>
        <p:nvSpPr>
          <p:cNvPr id="3" name="Content Placeholder 2"/>
          <p:cNvSpPr>
            <a:spLocks noGrp="1"/>
          </p:cNvSpPr>
          <p:nvPr>
            <p:ph idx="1"/>
          </p:nvPr>
        </p:nvSpPr>
        <p:spPr>
          <a:xfrm>
            <a:off x="457200" y="1600200"/>
            <a:ext cx="8229600" cy="4952999"/>
          </a:xfrm>
          <a:solidFill>
            <a:schemeClr val="tx2">
              <a:lumMod val="60000"/>
              <a:lumOff val="40000"/>
            </a:schemeClr>
          </a:solidFill>
          <a:scene3d>
            <a:camera prst="orthographicFront"/>
            <a:lightRig rig="threePt" dir="t"/>
          </a:scene3d>
          <a:sp3d>
            <a:bevelT/>
          </a:sp3d>
        </p:spPr>
        <p:txBody>
          <a:bodyPr>
            <a:normAutofit/>
          </a:bodyPr>
          <a:lstStyle/>
          <a:p>
            <a:r>
              <a:rPr lang="en-US" dirty="0" smtClean="0"/>
              <a:t>A sparkler emits sparks which are very hot (about 2000</a:t>
            </a:r>
            <a:r>
              <a:rPr lang="en-US" baseline="30000" dirty="0" smtClean="0"/>
              <a:t>0</a:t>
            </a:r>
            <a:r>
              <a:rPr lang="en-US" dirty="0" smtClean="0"/>
              <a:t> C).</a:t>
            </a:r>
          </a:p>
          <a:p>
            <a:r>
              <a:rPr lang="en-US" dirty="0" smtClean="0"/>
              <a:t>But, a sparkler only emits a few sparks.</a:t>
            </a:r>
          </a:p>
          <a:p>
            <a:r>
              <a:rPr lang="en-US" dirty="0" smtClean="0"/>
              <a:t>Because only a few sparks are emitted by a sparkler, the thermal energy that a sparkler can transmit to your hand is quite small.</a:t>
            </a:r>
          </a:p>
          <a:p>
            <a:r>
              <a:rPr lang="en-US" dirty="0" smtClean="0"/>
              <a:t>Your hand does not get burned because very little thermal energy is transferred from the sparks to your hand.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a:scene3d>
            <a:camera prst="orthographicFront"/>
            <a:lightRig rig="threePt" dir="t"/>
          </a:scene3d>
          <a:sp3d>
            <a:bevelT/>
          </a:sp3d>
        </p:spPr>
        <p:txBody>
          <a:bodyPr/>
          <a:lstStyle/>
          <a:p>
            <a:r>
              <a:rPr lang="en-US" dirty="0" smtClean="0"/>
              <a:t>Abbreviation for Thermal Energy</a:t>
            </a:r>
            <a:endParaRPr lang="en-US" dirty="0"/>
          </a:p>
        </p:txBody>
      </p:sp>
      <p:sp>
        <p:nvSpPr>
          <p:cNvPr id="3" name="Content Placeholder 2"/>
          <p:cNvSpPr>
            <a:spLocks noGrp="1"/>
          </p:cNvSpPr>
          <p:nvPr>
            <p:ph idx="1"/>
          </p:nvPr>
        </p:nvSpPr>
        <p:spPr>
          <a:xfrm>
            <a:off x="457200" y="1752601"/>
            <a:ext cx="8229600" cy="2971800"/>
          </a:xfrm>
          <a:solidFill>
            <a:schemeClr val="tx2">
              <a:lumMod val="60000"/>
              <a:lumOff val="40000"/>
            </a:schemeClr>
          </a:solidFill>
          <a:scene3d>
            <a:camera prst="orthographicFront"/>
            <a:lightRig rig="threePt" dir="t"/>
          </a:scene3d>
          <a:sp3d>
            <a:bevelT/>
          </a:sp3d>
        </p:spPr>
        <p:txBody>
          <a:bodyPr/>
          <a:lstStyle/>
          <a:p>
            <a:pPr>
              <a:buNone/>
            </a:pPr>
            <a:r>
              <a:rPr lang="en-US" sz="4000" dirty="0" smtClean="0"/>
              <a:t>We will abbreviate thermal energy as </a:t>
            </a:r>
          </a:p>
          <a:p>
            <a:pPr>
              <a:buNone/>
            </a:pPr>
            <a:r>
              <a:rPr lang="en-US" dirty="0" smtClean="0"/>
              <a:t>                  </a:t>
            </a:r>
          </a:p>
          <a:p>
            <a:pPr>
              <a:buNone/>
            </a:pPr>
            <a:r>
              <a:rPr lang="en-US" dirty="0" smtClean="0"/>
              <a:t>                                               .</a:t>
            </a:r>
            <a:endParaRPr lang="en-US" dirty="0"/>
          </a:p>
        </p:txBody>
      </p:sp>
      <p:graphicFrame>
        <p:nvGraphicFramePr>
          <p:cNvPr id="4" name="Object 3"/>
          <p:cNvGraphicFramePr>
            <a:graphicFrameLocks noChangeAspect="1"/>
          </p:cNvGraphicFramePr>
          <p:nvPr/>
        </p:nvGraphicFramePr>
        <p:xfrm>
          <a:off x="3733800" y="2667000"/>
          <a:ext cx="1005417" cy="1064559"/>
        </p:xfrm>
        <a:graphic>
          <a:graphicData uri="http://schemas.openxmlformats.org/presentationml/2006/ole">
            <mc:AlternateContent xmlns:mc="http://schemas.openxmlformats.org/markup-compatibility/2006">
              <mc:Choice xmlns:v="urn:schemas-microsoft-com:vml" Requires="v">
                <p:oleObj spid="_x0000_s4099" name="Equação" r:id="rId3" imgW="215640" imgH="228600" progId="Equation.3">
                  <p:embed/>
                </p:oleObj>
              </mc:Choice>
              <mc:Fallback>
                <p:oleObj name="Equação" r:id="rId3" imgW="21564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2667000"/>
                        <a:ext cx="1005417" cy="10645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tx2">
              <a:lumMod val="60000"/>
              <a:lumOff val="40000"/>
            </a:schemeClr>
          </a:solidFill>
          <a:scene3d>
            <a:camera prst="orthographicFront"/>
            <a:lightRig rig="threePt" dir="t"/>
          </a:scene3d>
          <a:sp3d>
            <a:bevelT/>
          </a:sp3d>
        </p:spPr>
        <p:txBody>
          <a:bodyPr>
            <a:normAutofit fontScale="90000"/>
          </a:bodyPr>
          <a:lstStyle/>
          <a:p>
            <a:r>
              <a:rPr lang="en-US" dirty="0" smtClean="0"/>
              <a:t>Acceptable Units for Thermal Energy</a:t>
            </a:r>
            <a:endParaRPr lang="en-US" dirty="0"/>
          </a:p>
        </p:txBody>
      </p:sp>
      <p:sp>
        <p:nvSpPr>
          <p:cNvPr id="3" name="Content Placeholder 2"/>
          <p:cNvSpPr>
            <a:spLocks noGrp="1"/>
          </p:cNvSpPr>
          <p:nvPr>
            <p:ph idx="1"/>
          </p:nvPr>
        </p:nvSpPr>
        <p:spPr>
          <a:xfrm>
            <a:off x="457200" y="1371600"/>
            <a:ext cx="8229600" cy="4525963"/>
          </a:xfrm>
          <a:solidFill>
            <a:schemeClr val="tx2">
              <a:lumMod val="60000"/>
              <a:lumOff val="40000"/>
            </a:schemeClr>
          </a:solidFill>
          <a:scene3d>
            <a:camera prst="orthographicFront"/>
            <a:lightRig rig="threePt" dir="t"/>
          </a:scene3d>
          <a:sp3d>
            <a:bevelT/>
          </a:sp3d>
        </p:spPr>
        <p:txBody>
          <a:bodyPr/>
          <a:lstStyle/>
          <a:p>
            <a:r>
              <a:rPr lang="en-US" dirty="0" smtClean="0"/>
              <a:t>The SI unit for all energy is the Joule, but the calorie, and the Calorie are also acceptable units.</a:t>
            </a:r>
          </a:p>
          <a:p>
            <a:endParaRPr lang="en-US" dirty="0" smtClean="0"/>
          </a:p>
          <a:p>
            <a:endParaRPr lang="en-US" dirty="0"/>
          </a:p>
        </p:txBody>
      </p:sp>
      <p:graphicFrame>
        <p:nvGraphicFramePr>
          <p:cNvPr id="4" name="Object 3"/>
          <p:cNvGraphicFramePr>
            <a:graphicFrameLocks noChangeAspect="1"/>
          </p:cNvGraphicFramePr>
          <p:nvPr/>
        </p:nvGraphicFramePr>
        <p:xfrm flipV="1">
          <a:off x="685800" y="3276600"/>
          <a:ext cx="7600950" cy="737062"/>
        </p:xfrm>
        <a:graphic>
          <a:graphicData uri="http://schemas.openxmlformats.org/presentationml/2006/ole">
            <mc:AlternateContent xmlns:mc="http://schemas.openxmlformats.org/markup-compatibility/2006">
              <mc:Choice xmlns:v="urn:schemas-microsoft-com:vml" Requires="v">
                <p:oleObj spid="_x0000_s5123" name="Equação" r:id="rId3" imgW="2095200" imgH="203040" progId="Equation.3">
                  <p:embed/>
                </p:oleObj>
              </mc:Choice>
              <mc:Fallback>
                <p:oleObj name="Equação" r:id="rId3" imgW="2095200" imgH="203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685800" y="3276600"/>
                        <a:ext cx="7600950" cy="737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ight Arrow 4"/>
          <p:cNvSpPr/>
          <p:nvPr/>
        </p:nvSpPr>
        <p:spPr>
          <a:xfrm rot="19439749">
            <a:off x="3418771" y="4114119"/>
            <a:ext cx="4419600" cy="2438400"/>
          </a:xfrm>
          <a:prstGeom prst="rightArrow">
            <a:avLst/>
          </a:prstGeom>
          <a:solidFill>
            <a:srgbClr val="FFFF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A Calorie is also called a kilocalorie.  This is the same thing as a food calorie.</a:t>
            </a:r>
            <a:endParaRPr lang="en-US" sz="2400" b="1"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a:scene3d>
            <a:camera prst="orthographicFront"/>
            <a:lightRig rig="threePt" dir="t"/>
          </a:scene3d>
          <a:sp3d>
            <a:bevelT/>
          </a:sp3d>
        </p:spPr>
        <p:txBody>
          <a:bodyPr/>
          <a:lstStyle/>
          <a:p>
            <a:r>
              <a:rPr lang="en-US" dirty="0" smtClean="0"/>
              <a:t>Thermal Energy is a Scalar Quantity</a:t>
            </a:r>
            <a:endParaRPr lang="en-US" dirty="0"/>
          </a:p>
        </p:txBody>
      </p:sp>
      <p:sp>
        <p:nvSpPr>
          <p:cNvPr id="3" name="Content Placeholder 2"/>
          <p:cNvSpPr>
            <a:spLocks noGrp="1"/>
          </p:cNvSpPr>
          <p:nvPr>
            <p:ph idx="1"/>
          </p:nvPr>
        </p:nvSpPr>
        <p:spPr>
          <a:xfrm>
            <a:off x="457200" y="2362200"/>
            <a:ext cx="8229600" cy="2057400"/>
          </a:xfrm>
          <a:solidFill>
            <a:schemeClr val="tx2">
              <a:lumMod val="60000"/>
              <a:lumOff val="40000"/>
            </a:schemeClr>
          </a:solidFill>
          <a:scene3d>
            <a:camera prst="orthographicFront"/>
            <a:lightRig rig="threePt" dir="t"/>
          </a:scene3d>
          <a:sp3d>
            <a:bevelT/>
          </a:sp3d>
        </p:spPr>
        <p:txBody>
          <a:bodyPr/>
          <a:lstStyle/>
          <a:p>
            <a:pPr>
              <a:buNone/>
            </a:pPr>
            <a:r>
              <a:rPr lang="en-US" dirty="0" smtClean="0"/>
              <a:t>   Thermal energy is a scalar quantity (like all other forms of energy).  Thermal energy has no direction.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a:scene3d>
            <a:camera prst="orthographicFront"/>
            <a:lightRig rig="threePt" dir="t"/>
          </a:scene3d>
          <a:sp3d>
            <a:bevelT/>
          </a:sp3d>
        </p:spPr>
        <p:txBody>
          <a:bodyPr/>
          <a:lstStyle/>
          <a:p>
            <a:r>
              <a:rPr lang="en-US" dirty="0" smtClean="0"/>
              <a:t>Temperature</a:t>
            </a:r>
            <a:endParaRPr lang="en-US" dirty="0"/>
          </a:p>
        </p:txBody>
      </p:sp>
      <p:sp>
        <p:nvSpPr>
          <p:cNvPr id="3" name="Content Placeholder 2"/>
          <p:cNvSpPr>
            <a:spLocks noGrp="1"/>
          </p:cNvSpPr>
          <p:nvPr>
            <p:ph idx="1"/>
          </p:nvPr>
        </p:nvSpPr>
        <p:spPr>
          <a:xfrm>
            <a:off x="457200" y="1600200"/>
            <a:ext cx="2971800" cy="3276599"/>
          </a:xfrm>
          <a:solidFill>
            <a:schemeClr val="tx2">
              <a:lumMod val="60000"/>
              <a:lumOff val="40000"/>
            </a:schemeClr>
          </a:solidFill>
          <a:scene3d>
            <a:camera prst="orthographicFront"/>
            <a:lightRig rig="threePt" dir="t"/>
          </a:scene3d>
          <a:sp3d>
            <a:bevelT/>
          </a:sp3d>
        </p:spPr>
        <p:txBody>
          <a:bodyPr>
            <a:normAutofit lnSpcReduction="10000"/>
          </a:bodyPr>
          <a:lstStyle/>
          <a:p>
            <a:pPr>
              <a:buNone/>
            </a:pPr>
            <a:r>
              <a:rPr lang="en-US" dirty="0" smtClean="0"/>
              <a:t>    On the macroscopic scale, temperature is a measure of how warm a substance is.</a:t>
            </a:r>
          </a:p>
          <a:p>
            <a:pPr>
              <a:buNone/>
            </a:pPr>
            <a:endParaRPr lang="en-US" dirty="0"/>
          </a:p>
        </p:txBody>
      </p:sp>
      <p:sp>
        <p:nvSpPr>
          <p:cNvPr id="5" name="Left Arrow 4"/>
          <p:cNvSpPr/>
          <p:nvPr/>
        </p:nvSpPr>
        <p:spPr>
          <a:xfrm>
            <a:off x="3124200" y="1600200"/>
            <a:ext cx="4419600" cy="1524000"/>
          </a:xfrm>
          <a:prstGeom prst="leftArrow">
            <a:avLst/>
          </a:prstGeom>
          <a:solidFill>
            <a:srgbClr val="FFFF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If something is macroscopic, it can be seen with the naked eye.</a:t>
            </a:r>
            <a:endParaRPr lang="en-US" sz="2000" b="1" dirty="0">
              <a:solidFill>
                <a:schemeClr val="tx1"/>
              </a:solidFill>
            </a:endParaRPr>
          </a:p>
        </p:txBody>
      </p:sp>
    </p:spTree>
    <p:controls>
      <mc:AlternateContent xmlns:mc="http://schemas.openxmlformats.org/markup-compatibility/2006">
        <mc:Choice xmlns:v="urn:schemas-microsoft-com:vml" Requires="v">
          <p:control spid="6146" name="ShockwaveFlash1" r:id="rId2" imgW="5028571" imgH="3048426"/>
        </mc:Choice>
        <mc:Fallback>
          <p:control name="ShockwaveFlash1" r:id="rId2" imgW="5028571" imgH="3048426">
            <p:pic>
              <p:nvPicPr>
                <p:cNvPr id="0" name="ShockwaveFlash1"/>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3429000"/>
                  <a:ext cx="5029200" cy="30480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a:scene3d>
            <a:camera prst="orthographicFront"/>
            <a:lightRig rig="threePt" dir="t"/>
          </a:scene3d>
          <a:sp3d>
            <a:bevelT/>
          </a:sp3d>
        </p:spPr>
        <p:txBody>
          <a:bodyPr/>
          <a:lstStyle/>
          <a:p>
            <a:r>
              <a:rPr lang="en-US" dirty="0" smtClean="0"/>
              <a:t>Temperature</a:t>
            </a:r>
            <a:endParaRPr lang="en-US" dirty="0"/>
          </a:p>
        </p:txBody>
      </p:sp>
      <p:sp>
        <p:nvSpPr>
          <p:cNvPr id="6" name="Content Placeholder 5"/>
          <p:cNvSpPr>
            <a:spLocks noGrp="1"/>
          </p:cNvSpPr>
          <p:nvPr>
            <p:ph idx="1"/>
          </p:nvPr>
        </p:nvSpPr>
        <p:spPr>
          <a:xfrm>
            <a:off x="457200" y="1600201"/>
            <a:ext cx="8229600" cy="4267200"/>
          </a:xfrm>
          <a:solidFill>
            <a:schemeClr val="tx2">
              <a:lumMod val="60000"/>
              <a:lumOff val="40000"/>
            </a:schemeClr>
          </a:solidFill>
          <a:scene3d>
            <a:camera prst="orthographicFront"/>
            <a:lightRig rig="threePt" dir="t"/>
          </a:scene3d>
          <a:sp3d>
            <a:bevelT/>
          </a:sp3d>
        </p:spPr>
        <p:txBody>
          <a:bodyPr/>
          <a:lstStyle/>
          <a:p>
            <a:r>
              <a:rPr lang="en-US" dirty="0" smtClean="0"/>
              <a:t>Molecules and atoms can move in three different ways.  The three kinds of particle motion are as follows:</a:t>
            </a:r>
          </a:p>
          <a:p>
            <a:pPr lvl="1"/>
            <a:r>
              <a:rPr lang="en-US" dirty="0" smtClean="0"/>
              <a:t>Translational motion is motion in straight lines.</a:t>
            </a:r>
          </a:p>
          <a:p>
            <a:pPr lvl="1"/>
            <a:r>
              <a:rPr lang="en-US" dirty="0" smtClean="0"/>
              <a:t>Rotational motion is the motion of a particle as it rotates on its own axis.</a:t>
            </a:r>
          </a:p>
          <a:p>
            <a:pPr lvl="1"/>
            <a:r>
              <a:rPr lang="en-US" dirty="0" smtClean="0"/>
              <a:t>Vibrational motion is the shaking or vibrating of atoms or molecules.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274638"/>
            <a:ext cx="3962400" cy="1143000"/>
          </a:xfrm>
          <a:solidFill>
            <a:schemeClr val="tx2">
              <a:lumMod val="60000"/>
              <a:lumOff val="40000"/>
            </a:schemeClr>
          </a:solidFill>
          <a:scene3d>
            <a:camera prst="orthographicFront"/>
            <a:lightRig rig="threePt" dir="t"/>
          </a:scene3d>
          <a:sp3d>
            <a:bevelT/>
          </a:sp3d>
        </p:spPr>
        <p:txBody>
          <a:bodyPr/>
          <a:lstStyle/>
          <a:p>
            <a:r>
              <a:rPr lang="en-US" dirty="0" smtClean="0"/>
              <a:t>Temperature1</a:t>
            </a:r>
            <a:endParaRPr lang="en-US" dirty="0"/>
          </a:p>
        </p:txBody>
      </p:sp>
      <p:sp>
        <p:nvSpPr>
          <p:cNvPr id="4" name="Oval 3"/>
          <p:cNvSpPr/>
          <p:nvPr/>
        </p:nvSpPr>
        <p:spPr>
          <a:xfrm>
            <a:off x="533400" y="457200"/>
            <a:ext cx="3352800" cy="2667000"/>
          </a:xfrm>
          <a:prstGeom prst="ellips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Translational motion is motion in straight lines.</a:t>
            </a:r>
          </a:p>
        </p:txBody>
      </p:sp>
      <p:grpSp>
        <p:nvGrpSpPr>
          <p:cNvPr id="3" name="Group 10"/>
          <p:cNvGrpSpPr/>
          <p:nvPr/>
        </p:nvGrpSpPr>
        <p:grpSpPr>
          <a:xfrm>
            <a:off x="152400" y="3886200"/>
            <a:ext cx="1828800" cy="1600200"/>
            <a:chOff x="1676400" y="3886200"/>
            <a:chExt cx="1828800" cy="1600200"/>
          </a:xfrm>
          <a:effectLst>
            <a:reflection blurRad="6350" stA="50000" endA="300" endPos="55500" dist="50800" dir="5400000" sy="-100000" algn="bl" rotWithShape="0"/>
          </a:effectLst>
        </p:grpSpPr>
        <p:sp>
          <p:nvSpPr>
            <p:cNvPr id="5" name="Oval 4"/>
            <p:cNvSpPr/>
            <p:nvPr/>
          </p:nvSpPr>
          <p:spPr>
            <a:xfrm>
              <a:off x="1676400" y="38862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819400" y="48006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1981200" y="4191000"/>
              <a:ext cx="1219200" cy="990600"/>
            </a:xfrm>
            <a:prstGeom prst="line">
              <a:avLst/>
            </a:prstGeom>
            <a:ln w="63500"/>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fill="hold" nodeType="afterEffect">
                                  <p:stCondLst>
                                    <p:cond delay="0"/>
                                  </p:stCondLst>
                                  <p:childTnLst>
                                    <p:animMotion origin="layout" path="M 0.00833 0.00971 C 0.17552 0.01758 0.34288 0.02775 0.51041 0.03307 C 0.58177 0.03515 0.61788 0.02682 0.68593 0.01665 C 0.72673 0.01064 0.76805 0.01503 0.80937 0.01457 C 0.84409 0.01133 0.87882 0.00925 0.91389 0.0074 C 0.95 -0.00092 0.98021 -0.00208 1.01857 -0.00208 C 0.98819 -0.0356 0.96666 -0.04023 0.92222 -0.05318 C 0.7993 -0.08878 0.65902 -0.083 0.53524 -0.08578 C 0.50086 -0.08925 0.46753 -0.09896 0.43281 -0.10196 C 0.37604 -0.11468 0.31875 -0.12185 0.26128 -0.12786 C 0.22361 -0.13803 0.18281 -0.13849 0.14427 -0.14173 C 0.12083 -0.15214 0.1 -0.16786 0.07534 -0.17225 C 0.05746 -0.17872 0.03958 -0.17872 0.02083 -0.18127 C 0.00503 -0.18358 -0.00938 -0.19144 -0.02518 -0.19306 C -0.04618 -0.19491 -0.08802 -0.19768 -0.08802 -0.19745 C -0.10521 -0.20138 -0.09479 -0.20023 -0.1191 -0.20023 C -0.11476 -0.19953 -0.07657 -0.19352 -0.0691 -0.19075 C -0.06164 -0.18774 -0.05539 -0.18242 -0.04809 -0.17919 C -0.01389 -0.16254 0.00191 -0.15953 0.0335 -0.13711 C 0.05868 -0.1193 0.07916 -0.09271 0.10659 -0.07884 C 0.13941 -0.06242 0.17205 -0.04508 0.20694 -0.03445 C 0.22586 -0.02266 0.2467 -0.01179 0.26753 -0.00416 C 0.27361 -0.00208 0.28038 -0.00208 0.28628 0.00047 C 0.29444 0.0037 0.30139 0.00879 0.30955 0.01203 C 0.31475 0.01434 0.32066 0.0148 0.32604 0.01665 C 0.33993 0.02151 0.34427 0.02382 0.35538 0.03307 C 0.35764 0.03492 0.35885 0.03885 0.36163 0.04023 C 0.36614 0.04185 0.37152 0.04162 0.37639 0.04232 C 0.39826 0.05203 0.421 0.05364 0.44323 0.06104 C 0.45399 0.06451 0.46423 0.07237 0.47465 0.07746 C 0.48836 0.09226 0.46823 0.07168 0.48524 0.0844 C 0.49184 0.08925 0.49705 0.09665 0.50399 0.10058 C 0.50816 0.10312 0.51232 0.10474 0.51649 0.10752 C 0.53836 0.12208 0.51996 0.11168 0.53958 0.12625 C 0.55208 0.13596 0.56093 0.14128 0.57309 0.14937 C 0.57656 0.15191 0.57951 0.15492 0.5835 0.15654 C 0.60034 0.16301 0.61649 0.1711 0.63368 0.17734 C 0.64531 0.18636 0.63385 0.17896 0.65017 0.18451 C 0.66562 0.1896 0.68159 0.19908 0.69635 0.20532 C 0.70139 0.20763 0.70625 0.20971 0.71093 0.21226 C 0.71805 0.21665 0.73177 0.22636 0.73177 0.22659 C 0.7434 0.24509 0.7625 0.25411 0.78021 0.26382 C 0.78211 0.26521 0.78402 0.26752 0.78628 0.26821 C 0.79236 0.27099 0.79896 0.27145 0.80503 0.2733 C 0.8118 0.27792 0.81823 0.28208 0.82586 0.28463 C 0.83455 0.29434 0.84375 0.29688 0.85521 0.30336 C 0.85833 0.30497 0.86232 0.30451 0.86562 0.30567 C 0.87014 0.30706 0.8783 0.31052 0.8783 0.31075 C 0.88455 0.27792 0.88333 0.24393 0.89305 0.21226 C 0.89583 0.18682 0.89757 0.16047 0.90347 0.13549 C 0.90642 0.10428 0.9151 0.07746 0.92222 0.04717 C 0.92795 0.02266 0.92968 -0.00138 0.9368 -0.0252 C 0.9401 -0.05086 0.93923 -0.07653 0.94323 -0.10196 C 0.95017 -0.1482 0.96146 -0.19167 0.97014 -0.23699 C 0.97517 -0.26266 0.98055 -0.28578 0.98906 -0.30936 C 0.99149 -0.3163 0.99323 -0.32346 0.99531 -0.3304 C 0.99618 -0.33294 0.99739 -0.33734 0.99739 -0.33711 C 0.99826 -0.35237 0.99809 -0.36716 0.99965 -0.38173 C 1.00243 -0.40994 1.01892 -0.43445 1.02673 -0.46081 C 1.03055 -0.49063 1.04548 -0.5193 1.04548 -0.54936 L 1.05 -0.49572 L 1.04774 -0.52855 " pathEditMode="relative" rAng="0" ptsTypes="fffffffffffffffffffffffffffffffffffffffffffffffffffffffffffAAA">
                                      <p:cBhvr>
                                        <p:cTn id="6" dur="3000" fill="hold"/>
                                        <p:tgtEl>
                                          <p:spTgt spid="3"/>
                                        </p:tgtEl>
                                        <p:attrNameLst>
                                          <p:attrName>ppt_x</p:attrName>
                                          <p:attrName>ppt_y</p:attrName>
                                        </p:attrNameLst>
                                      </p:cBhvr>
                                      <p:rCtr x="45700" y="-129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274638"/>
            <a:ext cx="3962400" cy="1143000"/>
          </a:xfrm>
          <a:solidFill>
            <a:schemeClr val="tx2">
              <a:lumMod val="60000"/>
              <a:lumOff val="40000"/>
            </a:schemeClr>
          </a:solidFill>
          <a:scene3d>
            <a:camera prst="orthographicFront"/>
            <a:lightRig rig="threePt" dir="t"/>
          </a:scene3d>
          <a:sp3d>
            <a:bevelT/>
          </a:sp3d>
        </p:spPr>
        <p:txBody>
          <a:bodyPr/>
          <a:lstStyle/>
          <a:p>
            <a:r>
              <a:rPr lang="en-US" dirty="0" smtClean="0"/>
              <a:t>Temperature1</a:t>
            </a:r>
            <a:endParaRPr lang="en-US" dirty="0"/>
          </a:p>
        </p:txBody>
      </p:sp>
      <p:sp>
        <p:nvSpPr>
          <p:cNvPr id="4" name="Oval 3"/>
          <p:cNvSpPr/>
          <p:nvPr/>
        </p:nvSpPr>
        <p:spPr>
          <a:xfrm>
            <a:off x="533400" y="457200"/>
            <a:ext cx="3352800" cy="2667000"/>
          </a:xfrm>
          <a:prstGeom prst="ellips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Rotational motion is the rotation of a particle about its own axis.</a:t>
            </a:r>
          </a:p>
        </p:txBody>
      </p:sp>
      <p:grpSp>
        <p:nvGrpSpPr>
          <p:cNvPr id="11" name="Group 10"/>
          <p:cNvGrpSpPr/>
          <p:nvPr/>
        </p:nvGrpSpPr>
        <p:grpSpPr>
          <a:xfrm>
            <a:off x="4343400" y="3352800"/>
            <a:ext cx="1752600" cy="1676400"/>
            <a:chOff x="4343400" y="3352800"/>
            <a:chExt cx="1752600" cy="1676400"/>
          </a:xfrm>
        </p:grpSpPr>
        <p:sp>
          <p:nvSpPr>
            <p:cNvPr id="5" name="Oval 4"/>
            <p:cNvSpPr/>
            <p:nvPr/>
          </p:nvSpPr>
          <p:spPr>
            <a:xfrm>
              <a:off x="4343400" y="33528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410200" y="43434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4648200" y="3657600"/>
              <a:ext cx="1143000" cy="1066800"/>
            </a:xfrm>
            <a:prstGeom prst="line">
              <a:avLst/>
            </a:prstGeom>
            <a:ln w="63500"/>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4000" fill="hold" nodeType="afterEffect">
                                  <p:stCondLst>
                                    <p:cond delay="0"/>
                                  </p:stCondLst>
                                  <p:childTnLst>
                                    <p:animRot by="21600000">
                                      <p:cBhvr>
                                        <p:cTn id="6" dur="2000" fill="hold"/>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a:stCxn id="5" idx="1"/>
          </p:cNvCxnSpPr>
          <p:nvPr/>
        </p:nvCxnSpPr>
        <p:spPr>
          <a:xfrm rot="16200000" flipH="1">
            <a:off x="4481932" y="3415133"/>
            <a:ext cx="1423567" cy="1499767"/>
          </a:xfrm>
          <a:prstGeom prst="line">
            <a:avLst/>
          </a:prstGeom>
          <a:ln w="63500"/>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724400" y="274638"/>
            <a:ext cx="3962400" cy="1143000"/>
          </a:xfrm>
          <a:solidFill>
            <a:schemeClr val="tx2">
              <a:lumMod val="60000"/>
              <a:lumOff val="40000"/>
            </a:schemeClr>
          </a:solidFill>
          <a:scene3d>
            <a:camera prst="orthographicFront"/>
            <a:lightRig rig="threePt" dir="t"/>
          </a:scene3d>
          <a:sp3d>
            <a:bevelT/>
          </a:sp3d>
        </p:spPr>
        <p:txBody>
          <a:bodyPr/>
          <a:lstStyle/>
          <a:p>
            <a:r>
              <a:rPr lang="en-US" dirty="0" smtClean="0"/>
              <a:t>Temperature1</a:t>
            </a:r>
            <a:endParaRPr lang="en-US" dirty="0"/>
          </a:p>
        </p:txBody>
      </p:sp>
      <p:sp>
        <p:nvSpPr>
          <p:cNvPr id="4" name="Oval 3"/>
          <p:cNvSpPr/>
          <p:nvPr/>
        </p:nvSpPr>
        <p:spPr>
          <a:xfrm>
            <a:off x="533400" y="304800"/>
            <a:ext cx="3352800" cy="2971800"/>
          </a:xfrm>
          <a:prstGeom prst="ellips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Vibrational motion is the shaking or vibrating of molecules or atoms.</a:t>
            </a:r>
          </a:p>
        </p:txBody>
      </p:sp>
      <p:sp>
        <p:nvSpPr>
          <p:cNvPr id="5" name="Oval 4"/>
          <p:cNvSpPr/>
          <p:nvPr/>
        </p:nvSpPr>
        <p:spPr>
          <a:xfrm>
            <a:off x="4343400" y="3352800"/>
            <a:ext cx="685800" cy="685800"/>
          </a:xfrm>
          <a:prstGeom prst="ellipse">
            <a:avLst/>
          </a:prstGeom>
          <a:solidFill>
            <a:schemeClr val="accent1"/>
          </a:solidFill>
          <a:effectLst>
            <a:reflection blurRad="6350" stA="52000" endA="300" endPos="35000" dir="5400000" sy="-100000" algn="bl" rotWithShape="0"/>
          </a:effectLst>
          <a:scene3d>
            <a:camera prst="orthographicFront"/>
            <a:lightRig rig="morning"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410200" y="4343400"/>
            <a:ext cx="685800" cy="685800"/>
          </a:xfrm>
          <a:prstGeom prst="ellipse">
            <a:avLst/>
          </a:prstGeom>
          <a:solidFill>
            <a:schemeClr val="accent1"/>
          </a:solidFill>
          <a:effectLst>
            <a:reflection blurRad="6350" stA="52000" endA="300" endPos="35000" dir="5400000" sy="-100000" algn="bl" rotWithShape="0"/>
          </a:effectLst>
          <a:scene3d>
            <a:camera prst="orthographicFront"/>
            <a:lightRig rig="morning"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4000" fill="hold" grpId="0" nodeType="afterEffect">
                                  <p:stCondLst>
                                    <p:cond delay="0"/>
                                  </p:stCondLst>
                                  <p:childTnLst>
                                    <p:animMotion origin="layout" path="M -3.61111E-6 -2.71676E-6 C -0.00052 -0.00486 -0.00052 -0.00994 -0.00156 -0.0148 C -0.00312 -0.02197 -0.00573 -0.02104 -0.00954 -0.0252 C -0.01632 -0.0326 -0.02482 -0.04278 -0.03333 -0.04648 C -0.03437 -0.0474 -0.04444 -0.05503 -0.04132 -0.05919 C -0.03958 -0.0615 -0.0368 -0.05665 -0.03489 -0.0548 C -0.03003 -0.05017 -0.0243 -0.04648 -0.02066 -0.04 C -0.01614 -0.03214 -0.01024 -0.0178 -0.00468 -0.01041 C -0.00225 -0.0007 0.00677 0.00925 -0.00798 -0.00624 C -0.01076 -0.01734 -0.01597 -0.01919 -0.02222 -0.02752 C -0.02413 -0.03006 -0.025 -0.0333 -0.02691 -0.03584 C -0.02951 -0.03931 -0.03958 -0.04786 -0.03958 -0.04856 C -0.03958 -0.05064 -0.03628 -0.0474 -0.03489 -0.04648 C -0.02968 -0.04301 -0.02639 -0.03723 -0.02222 -0.03168 C -0.01441 -0.02127 -0.0184 -0.02543 -0.01111 -0.01896 C -0.01059 -0.01688 -0.01041 -0.01457 -0.00954 -0.01272 C -0.00868 -0.01087 -0.00625 -0.00833 -0.00625 -0.00833 C -0.01198 -0.01596 -0.01215 -0.02659 -0.01909 -0.03376 C -0.02204 -0.03676 -0.02534 -0.03954 -0.02847 -0.04231 C -0.02986 -0.0437 -0.03454 -0.04601 -0.03333 -0.04439 C -0.03003 -0.03954 -0.02395 -0.03861 -0.02066 -0.03376 C -0.01701 -0.02844 -0.01423 -0.02243 -0.01111 -0.01688 C -0.00972 -0.01434 -0.00764 -0.01272 -0.00625 -0.01041 C -0.00503 -0.00856 -0.00173 -0.00231 -0.00312 -0.00416 C -0.00538 -0.00717 -0.01545 -0.02728 -0.01579 -0.02752 C -0.02083 -0.03075 -0.0309 -0.03746 -0.03489 -0.04231 C -0.03611 -0.0437 -0.03177 -0.04093 -0.0302 -0.04 C -0.02743 -0.03815 -0.02465 -0.0363 -0.02222 -0.03376 C -0.01545 -0.02682 -0.01215 -0.01619 -0.00625 -0.00833 C -0.00416 -2.71676E-6 -0.00625 -0.00278 -3.61111E-6 -2.71676E-6 Z " pathEditMode="relative" ptsTypes="ffffffffffffffffffffffffffffff">
                                      <p:cBhvr>
                                        <p:cTn id="6" dur="3000" fill="hold"/>
                                        <p:tgtEl>
                                          <p:spTgt spid="5"/>
                                        </p:tgtEl>
                                        <p:attrNameLst>
                                          <p:attrName>ppt_x</p:attrName>
                                          <p:attrName>ppt_y</p:attrName>
                                        </p:attrNameLst>
                                      </p:cBhvr>
                                    </p:animMotion>
                                  </p:childTnLst>
                                </p:cTn>
                              </p:par>
                              <p:par>
                                <p:cTn id="7" presetID="0" presetClass="path" presetSubtype="0" repeatCount="4000" fill="hold" grpId="0" nodeType="withEffect">
                                  <p:stCondLst>
                                    <p:cond delay="0"/>
                                  </p:stCondLst>
                                  <p:childTnLst>
                                    <p:animMotion origin="layout" path="M 1.94444E-6 4.62428E-6 C 0.01198 0.01063 0.01927 0.02427 0.02743 0.03768 C 0.03316 0.0467 0.02882 0.04601 0.03715 0.05341 C 0.03889 0.05479 0.04323 0.05664 0.04323 0.05687 C 0.04028 0.04554 0.03333 0.03606 0.02743 0.02566 C 0.02517 0.02127 0.01944 0.01872 0.01562 0.01526 C 0.01441 0.0141 0.01024 0.01086 0.01163 0.01202 C 0.02413 0.02312 0.03177 0.03745 0.04705 0.04647 C 0.03715 0.03329 0.02951 0.01803 0.01562 0.00855 C 0.01805 0.01502 0.02187 0.01988 0.02535 0.02566 C 0.03107 0.03537 0.03403 0.04161 0.04514 0.04647 C 0.04826 0.04994 0.05208 0.05294 0.05503 0.05664 C 0.05677 0.05872 0.06163 0.06474 0.05903 0.06358 C 0.05573 0.06219 0.04826 0.05063 0.04514 0.04809 C 0.04288 0.04601 0.03976 0.04462 0.03715 0.043 C 0.02916 0.03121 0.02465 0.01248 0.01163 0.00508 C 0.01736 0.01872 0.02344 0.02982 0.03906 0.03445 C 0.04114 0.03722 0.04357 0.04 0.04514 0.043 C 0.04757 0.04786 0.04913 0.05341 0.05104 0.05849 C 0.05156 0.06011 0.0533 0.0652 0.05295 0.06358 C 0.05226 0.06011 0.05243 0.05664 0.05104 0.05341 C 0.0493 0.04948 0.04618 0.04624 0.04323 0.043 C 0.03351 0.0326 0.02239 0.02127 0.00955 0.01364 C 0.00903 0.01202 0.00573 0.00786 0.00764 0.00855 C 0.01232 0.01017 0.01545 0.01456 0.01944 0.01711 C 0.02344 0.01965 0.03142 0.02404 0.03142 0.02427 C 0.04253 0.03745 0.04045 0.04138 0.04514 0.05664 C 0.04583 0.05919 0.04791 0.06127 0.04913 0.06358 C 0.05052 0.06682 0.05295 0.07398 0.05295 0.07398 C 0.05121 0.05942 0.05243 0.03791 0.04132 0.02566 C 0.03785 0.02196 0.03333 0.01872 0.02951 0.01526 C 0.02812 0.0141 0.02708 0.01248 0.02535 0.01202 C 0.02344 0.01132 0.01944 0.01017 0.01944 0.0104 " pathEditMode="relative" rAng="0" ptsTypes="ffffffffffffffffffffffffffffffffA">
                                      <p:cBhvr>
                                        <p:cTn id="8" dur="3000" fill="hold"/>
                                        <p:tgtEl>
                                          <p:spTgt spid="13"/>
                                        </p:tgtEl>
                                        <p:attrNameLst>
                                          <p:attrName>ppt_x</p:attrName>
                                          <p:attrName>ppt_y</p:attrName>
                                        </p:attrNameLst>
                                      </p:cBhvr>
                                      <p:rCtr x="3100" y="37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2895600" cy="762000"/>
          </a:xfrm>
          <a:solidFill>
            <a:schemeClr val="tx2">
              <a:lumMod val="60000"/>
              <a:lumOff val="40000"/>
            </a:schemeClr>
          </a:solidFill>
          <a:scene3d>
            <a:camera prst="orthographicFront"/>
            <a:lightRig rig="threePt" dir="t"/>
          </a:scene3d>
          <a:sp3d>
            <a:bevelT/>
          </a:sp3d>
        </p:spPr>
        <p:txBody>
          <a:bodyPr>
            <a:normAutofit fontScale="90000"/>
          </a:bodyPr>
          <a:lstStyle/>
          <a:p>
            <a:r>
              <a:rPr lang="en-US" dirty="0" smtClean="0"/>
              <a:t>Temperature</a:t>
            </a:r>
            <a:endParaRPr lang="en-US" dirty="0"/>
          </a:p>
        </p:txBody>
      </p:sp>
      <p:sp>
        <p:nvSpPr>
          <p:cNvPr id="3" name="Content Placeholder 2"/>
          <p:cNvSpPr>
            <a:spLocks noGrp="1"/>
          </p:cNvSpPr>
          <p:nvPr>
            <p:ph idx="1"/>
          </p:nvPr>
        </p:nvSpPr>
        <p:spPr>
          <a:xfrm>
            <a:off x="228600" y="1295400"/>
            <a:ext cx="3048000" cy="4114800"/>
          </a:xfrm>
          <a:solidFill>
            <a:schemeClr val="tx2">
              <a:lumMod val="60000"/>
              <a:lumOff val="40000"/>
            </a:schemeClr>
          </a:solidFill>
          <a:scene3d>
            <a:camera prst="orthographicFront"/>
            <a:lightRig rig="threePt" dir="t"/>
          </a:scene3d>
          <a:sp3d>
            <a:bevelT/>
          </a:sp3d>
        </p:spPr>
        <p:txBody>
          <a:bodyPr>
            <a:normAutofit fontScale="85000" lnSpcReduction="20000"/>
          </a:bodyPr>
          <a:lstStyle/>
          <a:p>
            <a:pPr>
              <a:buNone/>
            </a:pPr>
            <a:r>
              <a:rPr lang="en-US" dirty="0" smtClean="0"/>
              <a:t>     On the microscopic and submicroscopic scales, temperature is defined as the average translational kinetic energy per particle (atom or molecule) of a substance.</a:t>
            </a:r>
          </a:p>
          <a:p>
            <a:endParaRPr lang="en-US" dirty="0" smtClean="0"/>
          </a:p>
          <a:p>
            <a:pPr>
              <a:buNone/>
            </a:pPr>
            <a:endParaRPr lang="en-US" dirty="0"/>
          </a:p>
        </p:txBody>
      </p:sp>
      <p:sp>
        <p:nvSpPr>
          <p:cNvPr id="4" name="Rounded Rectangle 3">
            <a:hlinkClick r:id="rId5"/>
          </p:cNvPr>
          <p:cNvSpPr/>
          <p:nvPr/>
        </p:nvSpPr>
        <p:spPr>
          <a:xfrm>
            <a:off x="304800" y="5486400"/>
            <a:ext cx="2895600" cy="1219200"/>
          </a:xfrm>
          <a:prstGeom prst="roundRect">
            <a:avLst/>
          </a:prstGeom>
          <a:solidFill>
            <a:srgbClr val="FFFF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Click HERE if the web page at the right does not open.</a:t>
            </a:r>
            <a:endParaRPr lang="en-US" sz="2000" b="1" dirty="0">
              <a:solidFill>
                <a:schemeClr val="tx1"/>
              </a:solidFill>
            </a:endParaRPr>
          </a:p>
        </p:txBody>
      </p:sp>
    </p:spTree>
    <p:controls>
      <mc:AlternateContent xmlns:mc="http://schemas.openxmlformats.org/markup-compatibility/2006">
        <mc:Choice xmlns:v="urn:schemas-microsoft-com:vml" Requires="v">
          <p:control spid="2050" name="WebBrowser1" r:id="rId2" imgW="5486400" imgH="6400800"/>
        </mc:Choice>
        <mc:Fallback>
          <p:control name="WebBrowser1" r:id="rId2" imgW="5486400" imgH="6400800">
            <p:pic>
              <p:nvPicPr>
                <p:cNvPr id="0" name="WebBrowser1"/>
                <p:cNvPicPr preferRelativeResize="0">
                  <a:picLocks noChangeArrowheads="1" noChangeShapeType="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3429000" y="228600"/>
                  <a:ext cx="5486400" cy="6400800"/>
                </a:xfrm>
                <a:prstGeom prst="rect">
                  <a:avLst/>
                </a:prstGeom>
                <a:noFill/>
                <a:ln>
                  <a:noFill/>
                </a:ln>
                <a:extLst>
                  <a:ext uri="{91240B29-F687-4F45-9708-019B960494DF}">
                    <a14:hiddenLine xmlns:a14="http://schemas.microsoft.com/office/drawing/2010/main" w="9525">
                      <a:noFill/>
                      <a:miter lim="800000"/>
                      <a:headEnd/>
                      <a:tailEnd/>
                    </a14:hiddenLine>
                  </a:ext>
                </a:extLst>
              </p:spPr>
            </p:pic>
          </p:control>
        </mc:Fallback>
      </mc:AlternateContent>
    </p:controls>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2895600" cy="762000"/>
          </a:xfrm>
          <a:solidFill>
            <a:schemeClr val="tx2">
              <a:lumMod val="60000"/>
              <a:lumOff val="40000"/>
            </a:schemeClr>
          </a:solidFill>
          <a:scene3d>
            <a:camera prst="orthographicFront"/>
            <a:lightRig rig="threePt" dir="t"/>
          </a:scene3d>
          <a:sp3d>
            <a:bevelT/>
          </a:sp3d>
        </p:spPr>
        <p:txBody>
          <a:bodyPr>
            <a:normAutofit fontScale="90000"/>
          </a:bodyPr>
          <a:lstStyle/>
          <a:p>
            <a:r>
              <a:rPr lang="en-US" dirty="0" smtClean="0"/>
              <a:t>Temperature</a:t>
            </a:r>
            <a:endParaRPr lang="en-US" dirty="0"/>
          </a:p>
        </p:txBody>
      </p:sp>
      <p:sp>
        <p:nvSpPr>
          <p:cNvPr id="3" name="Content Placeholder 2"/>
          <p:cNvSpPr>
            <a:spLocks noGrp="1"/>
          </p:cNvSpPr>
          <p:nvPr>
            <p:ph idx="1"/>
          </p:nvPr>
        </p:nvSpPr>
        <p:spPr>
          <a:xfrm>
            <a:off x="228600" y="1295400"/>
            <a:ext cx="3048000" cy="3886200"/>
          </a:xfrm>
          <a:solidFill>
            <a:schemeClr val="tx2">
              <a:lumMod val="60000"/>
              <a:lumOff val="40000"/>
            </a:schemeClr>
          </a:solidFill>
          <a:scene3d>
            <a:camera prst="orthographicFront"/>
            <a:lightRig rig="threePt" dir="t"/>
          </a:scene3d>
          <a:sp3d>
            <a:bevelT/>
          </a:sp3d>
        </p:spPr>
        <p:txBody>
          <a:bodyPr>
            <a:normAutofit fontScale="92500"/>
          </a:bodyPr>
          <a:lstStyle/>
          <a:p>
            <a:pPr>
              <a:buNone/>
            </a:pPr>
            <a:r>
              <a:rPr lang="en-US" dirty="0" smtClean="0"/>
              <a:t>    In other words, temperature is basically a measure of how fast molecules or atoms are moving in straight lines.</a:t>
            </a:r>
          </a:p>
          <a:p>
            <a:endParaRPr lang="en-US" dirty="0" smtClean="0"/>
          </a:p>
          <a:p>
            <a:pPr>
              <a:buNone/>
            </a:pPr>
            <a:endParaRPr lang="en-US" dirty="0"/>
          </a:p>
        </p:txBody>
      </p:sp>
      <p:sp>
        <p:nvSpPr>
          <p:cNvPr id="4" name="Rounded Rectangle 3">
            <a:hlinkClick r:id="rId5"/>
          </p:cNvPr>
          <p:cNvSpPr/>
          <p:nvPr/>
        </p:nvSpPr>
        <p:spPr>
          <a:xfrm>
            <a:off x="304800" y="5486400"/>
            <a:ext cx="2895600" cy="1219200"/>
          </a:xfrm>
          <a:prstGeom prst="roundRect">
            <a:avLst/>
          </a:prstGeom>
          <a:solidFill>
            <a:srgbClr val="FFFF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Click HERE if the web page at the right does not open.</a:t>
            </a:r>
            <a:endParaRPr lang="en-US" sz="2000" b="1" dirty="0">
              <a:solidFill>
                <a:schemeClr val="tx1"/>
              </a:solidFill>
            </a:endParaRPr>
          </a:p>
        </p:txBody>
      </p:sp>
    </p:spTree>
    <p:controls>
      <mc:AlternateContent xmlns:mc="http://schemas.openxmlformats.org/markup-compatibility/2006">
        <mc:Choice xmlns:v="urn:schemas-microsoft-com:vml" Requires="v">
          <p:control spid="3074" name="WebBrowser1" r:id="rId2" imgW="5486400" imgH="6400800"/>
        </mc:Choice>
        <mc:Fallback>
          <p:control name="WebBrowser1" r:id="rId2" imgW="5486400" imgH="6400800">
            <p:pic>
              <p:nvPicPr>
                <p:cNvPr id="0" name="WebBrowser1"/>
                <p:cNvPicPr preferRelativeResize="0">
                  <a:picLocks noChangeArrowheads="1" noChangeShapeType="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3429000" y="228600"/>
                  <a:ext cx="5486400" cy="6400800"/>
                </a:xfrm>
                <a:prstGeom prst="rect">
                  <a:avLst/>
                </a:prstGeom>
                <a:noFill/>
                <a:ln>
                  <a:noFill/>
                </a:ln>
                <a:extLst>
                  <a:ext uri="{91240B29-F687-4F45-9708-019B960494DF}">
                    <a14:hiddenLine xmlns:a14="http://schemas.microsoft.com/office/drawing/2010/main" w="9525">
                      <a:noFill/>
                      <a:miter lim="800000"/>
                      <a:headEnd/>
                      <a:tailEnd/>
                    </a14:hiddenLine>
                  </a:ext>
                </a:extLst>
              </p:spPr>
            </p:pic>
          </p:control>
        </mc:Fallback>
      </mc:AlternateContent>
    </p:controls>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URL" val="http://chemconnections.org/Java/molecules/index.html"/>
  <p:tag name="LOOP" val="0"/>
  <p:tag name="SIZE" val="90"/>
  <p:tag name="POSITION" val="3"/>
  <p:tag name="RESIDUE" val="-1"/>
</p:tagLst>
</file>

<file path=ppt/tags/tag2.xml><?xml version="1.0" encoding="utf-8"?>
<p:tagLst xmlns:a="http://schemas.openxmlformats.org/drawingml/2006/main" xmlns:r="http://schemas.openxmlformats.org/officeDocument/2006/relationships" xmlns:p="http://schemas.openxmlformats.org/presentationml/2006/main">
  <p:tag name="URL" val="http://chemconnections.org/Java/molecules/index.html"/>
  <p:tag name="LOOP" val="0"/>
  <p:tag name="SIZE" val="90"/>
  <p:tag name="POSITION" val="3"/>
  <p:tag name="RESIDUE"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826</Words>
  <Application>Microsoft Office PowerPoint</Application>
  <PresentationFormat>On-screen Show (4:3)</PresentationFormat>
  <Paragraphs>71</Paragraphs>
  <Slides>23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Equação</vt:lpstr>
      <vt:lpstr>Temperature and Thermal Energy:   Part 1</vt:lpstr>
      <vt:lpstr>Classroom Ambush:  Define Temperature</vt:lpstr>
      <vt:lpstr>Temperature</vt:lpstr>
      <vt:lpstr>Temperature</vt:lpstr>
      <vt:lpstr>Temperature1</vt:lpstr>
      <vt:lpstr>Temperature1</vt:lpstr>
      <vt:lpstr>Temperature1</vt:lpstr>
      <vt:lpstr>Temperature</vt:lpstr>
      <vt:lpstr>Temperature</vt:lpstr>
      <vt:lpstr>Temperature</vt:lpstr>
      <vt:lpstr>Abbreviation for Temperature</vt:lpstr>
      <vt:lpstr>Temperature Scales</vt:lpstr>
      <vt:lpstr>Temperature Scales</vt:lpstr>
      <vt:lpstr>SI Unit for Temperature</vt:lpstr>
      <vt:lpstr>Temperature is a Scalar Quantity</vt:lpstr>
      <vt:lpstr>Absolute Zero</vt:lpstr>
      <vt:lpstr>Absolute Zero</vt:lpstr>
      <vt:lpstr>Absolute Zero</vt:lpstr>
      <vt:lpstr>Thermal Energy</vt:lpstr>
      <vt:lpstr>Why Doesn’t a Sparkler Burn You?</vt:lpstr>
      <vt:lpstr>Abbreviation for Thermal Energy</vt:lpstr>
      <vt:lpstr>Acceptable Units for Thermal Energy</vt:lpstr>
      <vt:lpstr>Thermal Energy is a Scalar Quantity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Thermal Energy</dc:title>
  <dc:creator>asu</dc:creator>
  <cp:lastModifiedBy>asu</cp:lastModifiedBy>
  <cp:revision>91</cp:revision>
  <dcterms:created xsi:type="dcterms:W3CDTF">2006-08-16T00:00:00Z</dcterms:created>
  <dcterms:modified xsi:type="dcterms:W3CDTF">2011-08-18T17:06:58Z</dcterms:modified>
</cp:coreProperties>
</file>